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84" r:id="rId2"/>
    <p:sldId id="327" r:id="rId3"/>
    <p:sldId id="338" r:id="rId4"/>
    <p:sldId id="420" r:id="rId5"/>
    <p:sldId id="421" r:id="rId6"/>
    <p:sldId id="423" r:id="rId7"/>
    <p:sldId id="422" r:id="rId8"/>
    <p:sldId id="426" r:id="rId9"/>
    <p:sldId id="427" r:id="rId10"/>
    <p:sldId id="428" r:id="rId11"/>
    <p:sldId id="429" r:id="rId12"/>
    <p:sldId id="424" r:id="rId13"/>
    <p:sldId id="425" r:id="rId14"/>
    <p:sldId id="431" r:id="rId15"/>
    <p:sldId id="430" r:id="rId16"/>
    <p:sldId id="432" r:id="rId17"/>
    <p:sldId id="433" r:id="rId18"/>
    <p:sldId id="434" r:id="rId19"/>
    <p:sldId id="435" r:id="rId20"/>
    <p:sldId id="289"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5CD"/>
    <a:srgbClr val="F5A623"/>
    <a:srgbClr val="DC9520"/>
    <a:srgbClr val="014289"/>
    <a:srgbClr val="DC152A"/>
    <a:srgbClr val="5A99DB"/>
    <a:srgbClr val="B3AFA9"/>
    <a:srgbClr val="FFD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3979" autoAdjust="0"/>
  </p:normalViewPr>
  <p:slideViewPr>
    <p:cSldViewPr snapToGrid="0">
      <p:cViewPr>
        <p:scale>
          <a:sx n="75" d="100"/>
          <a:sy n="75" d="100"/>
        </p:scale>
        <p:origin x="989" y="360"/>
      </p:cViewPr>
      <p:guideLst/>
    </p:cSldViewPr>
  </p:slideViewPr>
  <p:notesTextViewPr>
    <p:cViewPr>
      <p:scale>
        <a:sx n="3" d="2"/>
        <a:sy n="3" d="2"/>
      </p:scale>
      <p:origin x="0" y="0"/>
    </p:cViewPr>
  </p:notesTextViewPr>
  <p:notesViewPr>
    <p:cSldViewPr snapToGrid="0">
      <p:cViewPr varScale="1">
        <p:scale>
          <a:sx n="89" d="100"/>
          <a:sy n="89" d="100"/>
        </p:scale>
        <p:origin x="3802" y="10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22E7F0-BF71-419B-B5CC-E4343E05A7FF}" type="datetimeFigureOut">
              <a:rPr lang="fr-FR" smtClean="0"/>
              <a:t>04/12/2021</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98DC31-28CD-40B9-80F4-A02A27837E78}" type="slidenum">
              <a:rPr lang="fr-FR" smtClean="0"/>
              <a:t>‹#›</a:t>
            </a:fld>
            <a:endParaRPr lang="fr-FR"/>
          </a:p>
        </p:txBody>
      </p:sp>
    </p:spTree>
    <p:extLst>
      <p:ext uri="{BB962C8B-B14F-4D97-AF65-F5344CB8AC3E}">
        <p14:creationId xmlns:p14="http://schemas.microsoft.com/office/powerpoint/2010/main" val="1300620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CA604E-9D25-44F1-9452-5825DE6D616F}" type="datetimeFigureOut">
              <a:rPr lang="fr-FR" smtClean="0"/>
              <a:t>04/12/2021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C509A1-5376-4FD2-9A1A-6EB34B3C4932}" type="slidenum">
              <a:rPr lang="fr-FR" smtClean="0"/>
              <a:t>‹#›</a:t>
            </a:fld>
            <a:endParaRPr lang="fr-FR"/>
          </a:p>
        </p:txBody>
      </p:sp>
    </p:spTree>
    <p:extLst>
      <p:ext uri="{BB962C8B-B14F-4D97-AF65-F5344CB8AC3E}">
        <p14:creationId xmlns:p14="http://schemas.microsoft.com/office/powerpoint/2010/main" val="1802199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Bonjour à tous et à toute, déjà merci d'être présent pour ma soutenance,</a:t>
            </a:r>
          </a:p>
          <a:p>
            <a:r>
              <a:rPr lang="fr-FR" sz="1200" kern="1200" dirty="0">
                <a:solidFill>
                  <a:schemeClr val="tx1"/>
                </a:solidFill>
                <a:effectLst/>
                <a:latin typeface="+mn-lt"/>
                <a:ea typeface="+mn-ea"/>
                <a:cs typeface="+mn-cs"/>
              </a:rPr>
              <a:t>Donc je m'appelle Quentin LACHAUSSEE, je viens d'un DUT Statistiques et informatique décisionnelle</a:t>
            </a:r>
          </a:p>
          <a:p>
            <a:r>
              <a:rPr lang="fr-FR" sz="1200" kern="1200" dirty="0">
                <a:solidFill>
                  <a:schemeClr val="tx1"/>
                </a:solidFill>
                <a:effectLst/>
                <a:latin typeface="+mn-lt"/>
                <a:ea typeface="+mn-ea"/>
                <a:cs typeface="+mn-cs"/>
              </a:rPr>
              <a:t>Et aujourd'hui je travaille en tant qu’alternant chez MESEA depuis près d'un an et demi maintenant</a:t>
            </a:r>
          </a:p>
          <a:p>
            <a:r>
              <a:rPr lang="fr-FR" sz="1200" kern="1200" dirty="0">
                <a:solidFill>
                  <a:schemeClr val="tx1"/>
                </a:solidFill>
                <a:effectLst/>
                <a:latin typeface="+mn-lt"/>
                <a:ea typeface="+mn-ea"/>
                <a:cs typeface="+mn-cs"/>
              </a:rPr>
              <a:t>Et aujourd'hui je vais vous parler de mon entreprise et comment mon projet a pu améliorer les conditions de travail de mes collègues.</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Donc, dites-moi, </a:t>
            </a:r>
          </a:p>
          <a:p>
            <a:r>
              <a:rPr lang="fr-FR" sz="1200" kern="1200" dirty="0">
                <a:solidFill>
                  <a:schemeClr val="tx1"/>
                </a:solidFill>
                <a:effectLst/>
                <a:latin typeface="+mn-lt"/>
                <a:ea typeface="+mn-ea"/>
                <a:cs typeface="+mn-cs"/>
              </a:rPr>
              <a:t>Est-ce que vous saviez que vous pouviez faire le trajet entre Tours et Bordeaux en moins d'une 1 heure?</a:t>
            </a:r>
          </a:p>
          <a:p>
            <a:r>
              <a:rPr lang="fr-FR" sz="1200" kern="1200" dirty="0">
                <a:solidFill>
                  <a:schemeClr val="tx1"/>
                </a:solidFill>
                <a:effectLst/>
                <a:latin typeface="+mn-lt"/>
                <a:ea typeface="+mn-ea"/>
                <a:cs typeface="+mn-cs"/>
              </a:rPr>
              <a:t>Et bien ça, c'est possible en train ! grâce à la ligne à grande vitesse SEA, </a:t>
            </a:r>
          </a:p>
          <a:p>
            <a:r>
              <a:rPr lang="fr-FR" sz="1200" kern="1200" dirty="0">
                <a:solidFill>
                  <a:schemeClr val="tx1"/>
                </a:solidFill>
                <a:effectLst/>
                <a:latin typeface="+mn-lt"/>
                <a:ea typeface="+mn-ea"/>
                <a:cs typeface="+mn-cs"/>
              </a:rPr>
              <a:t>Mais pour en arriver à cette prouesse au niveau national, il y a toute une histoire derrière, des points positifs comme des points négatifs à améliorer, un véritable background.</a:t>
            </a: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1</a:t>
            </a:fld>
            <a:endParaRPr lang="fr-FR"/>
          </a:p>
        </p:txBody>
      </p:sp>
    </p:spTree>
    <p:extLst>
      <p:ext uri="{BB962C8B-B14F-4D97-AF65-F5344CB8AC3E}">
        <p14:creationId xmlns:p14="http://schemas.microsoft.com/office/powerpoint/2010/main" val="465193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10</a:t>
            </a:fld>
            <a:endParaRPr lang="fr-FR"/>
          </a:p>
        </p:txBody>
      </p:sp>
    </p:spTree>
    <p:extLst>
      <p:ext uri="{BB962C8B-B14F-4D97-AF65-F5344CB8AC3E}">
        <p14:creationId xmlns:p14="http://schemas.microsoft.com/office/powerpoint/2010/main" val="2175041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11</a:t>
            </a:fld>
            <a:endParaRPr lang="fr-FR"/>
          </a:p>
        </p:txBody>
      </p:sp>
    </p:spTree>
    <p:extLst>
      <p:ext uri="{BB962C8B-B14F-4D97-AF65-F5344CB8AC3E}">
        <p14:creationId xmlns:p14="http://schemas.microsoft.com/office/powerpoint/2010/main" val="1806084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12</a:t>
            </a:fld>
            <a:endParaRPr lang="fr-FR"/>
          </a:p>
        </p:txBody>
      </p:sp>
    </p:spTree>
    <p:extLst>
      <p:ext uri="{BB962C8B-B14F-4D97-AF65-F5344CB8AC3E}">
        <p14:creationId xmlns:p14="http://schemas.microsoft.com/office/powerpoint/2010/main" val="3827378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13</a:t>
            </a:fld>
            <a:endParaRPr lang="fr-FR"/>
          </a:p>
        </p:txBody>
      </p:sp>
    </p:spTree>
    <p:extLst>
      <p:ext uri="{BB962C8B-B14F-4D97-AF65-F5344CB8AC3E}">
        <p14:creationId xmlns:p14="http://schemas.microsoft.com/office/powerpoint/2010/main" val="867895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14</a:t>
            </a:fld>
            <a:endParaRPr lang="fr-FR"/>
          </a:p>
        </p:txBody>
      </p:sp>
    </p:spTree>
    <p:extLst>
      <p:ext uri="{BB962C8B-B14F-4D97-AF65-F5344CB8AC3E}">
        <p14:creationId xmlns:p14="http://schemas.microsoft.com/office/powerpoint/2010/main" val="2510138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15</a:t>
            </a:fld>
            <a:endParaRPr lang="fr-FR"/>
          </a:p>
        </p:txBody>
      </p:sp>
    </p:spTree>
    <p:extLst>
      <p:ext uri="{BB962C8B-B14F-4D97-AF65-F5344CB8AC3E}">
        <p14:creationId xmlns:p14="http://schemas.microsoft.com/office/powerpoint/2010/main" val="2581099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16</a:t>
            </a:fld>
            <a:endParaRPr lang="fr-FR"/>
          </a:p>
        </p:txBody>
      </p:sp>
    </p:spTree>
    <p:extLst>
      <p:ext uri="{BB962C8B-B14F-4D97-AF65-F5344CB8AC3E}">
        <p14:creationId xmlns:p14="http://schemas.microsoft.com/office/powerpoint/2010/main" val="2730024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17</a:t>
            </a:fld>
            <a:endParaRPr lang="fr-FR"/>
          </a:p>
        </p:txBody>
      </p:sp>
    </p:spTree>
    <p:extLst>
      <p:ext uri="{BB962C8B-B14F-4D97-AF65-F5344CB8AC3E}">
        <p14:creationId xmlns:p14="http://schemas.microsoft.com/office/powerpoint/2010/main" val="4111086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18</a:t>
            </a:fld>
            <a:endParaRPr lang="fr-FR"/>
          </a:p>
        </p:txBody>
      </p:sp>
    </p:spTree>
    <p:extLst>
      <p:ext uri="{BB962C8B-B14F-4D97-AF65-F5344CB8AC3E}">
        <p14:creationId xmlns:p14="http://schemas.microsoft.com/office/powerpoint/2010/main" val="1624448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19</a:t>
            </a:fld>
            <a:endParaRPr lang="fr-FR"/>
          </a:p>
        </p:txBody>
      </p:sp>
    </p:spTree>
    <p:extLst>
      <p:ext uri="{BB962C8B-B14F-4D97-AF65-F5344CB8AC3E}">
        <p14:creationId xmlns:p14="http://schemas.microsoft.com/office/powerpoint/2010/main" val="2683726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So, about my company, in 2008, the French railway network launched a call for the construction of a new high-speed line between Tours and Bordeaux. </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2011, the company LISEA took part in this concession contract for a period of 50 years. </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Then, LISEA confided the design and construction of the LGV to the group COSEA, C like Constructor. </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Since the end of the construction in July 2017, the group MESEA is responsible of the maintenance, M like Maintenance, of this LGV of the South Europe Atlantic.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MESEA is the private part of a public-private partnership with the SNCF, it has 3 maintenance bases in Clérac, Villognon, Nouâtre and one secondary base in Poitiers to ensure the safe running of trains 24/7.</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2</a:t>
            </a:fld>
            <a:endParaRPr lang="fr-FR"/>
          </a:p>
        </p:txBody>
      </p:sp>
    </p:spTree>
    <p:extLst>
      <p:ext uri="{BB962C8B-B14F-4D97-AF65-F5344CB8AC3E}">
        <p14:creationId xmlns:p14="http://schemas.microsoft.com/office/powerpoint/2010/main" val="2605831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les mesures de la tension résiduel des rails qui sont en </a:t>
            </a:r>
            <a:r>
              <a:rPr lang="fr-FR" sz="1200" kern="1200" dirty="0" err="1">
                <a:solidFill>
                  <a:schemeClr val="tx1"/>
                </a:solidFill>
                <a:effectLst/>
                <a:latin typeface="+mn-lt"/>
                <a:ea typeface="+mn-ea"/>
                <a:cs typeface="+mn-cs"/>
              </a:rPr>
              <a:t>mVeff</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20</a:t>
            </a:fld>
            <a:endParaRPr lang="fr-FR"/>
          </a:p>
        </p:txBody>
      </p:sp>
    </p:spTree>
    <p:extLst>
      <p:ext uri="{BB962C8B-B14F-4D97-AF65-F5344CB8AC3E}">
        <p14:creationId xmlns:p14="http://schemas.microsoft.com/office/powerpoint/2010/main" val="1824914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3</a:t>
            </a:fld>
            <a:endParaRPr lang="fr-FR"/>
          </a:p>
        </p:txBody>
      </p:sp>
    </p:spTree>
    <p:extLst>
      <p:ext uri="{BB962C8B-B14F-4D97-AF65-F5344CB8AC3E}">
        <p14:creationId xmlns:p14="http://schemas.microsoft.com/office/powerpoint/2010/main" val="2217193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4</a:t>
            </a:fld>
            <a:endParaRPr lang="fr-FR"/>
          </a:p>
        </p:txBody>
      </p:sp>
    </p:spTree>
    <p:extLst>
      <p:ext uri="{BB962C8B-B14F-4D97-AF65-F5344CB8AC3E}">
        <p14:creationId xmlns:p14="http://schemas.microsoft.com/office/powerpoint/2010/main" val="406850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5</a:t>
            </a:fld>
            <a:endParaRPr lang="fr-FR"/>
          </a:p>
        </p:txBody>
      </p:sp>
    </p:spTree>
    <p:extLst>
      <p:ext uri="{BB962C8B-B14F-4D97-AF65-F5344CB8AC3E}">
        <p14:creationId xmlns:p14="http://schemas.microsoft.com/office/powerpoint/2010/main" val="411525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6</a:t>
            </a:fld>
            <a:endParaRPr lang="fr-FR"/>
          </a:p>
        </p:txBody>
      </p:sp>
    </p:spTree>
    <p:extLst>
      <p:ext uri="{BB962C8B-B14F-4D97-AF65-F5344CB8AC3E}">
        <p14:creationId xmlns:p14="http://schemas.microsoft.com/office/powerpoint/2010/main" val="330070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7</a:t>
            </a:fld>
            <a:endParaRPr lang="fr-FR"/>
          </a:p>
        </p:txBody>
      </p:sp>
    </p:spTree>
    <p:extLst>
      <p:ext uri="{BB962C8B-B14F-4D97-AF65-F5344CB8AC3E}">
        <p14:creationId xmlns:p14="http://schemas.microsoft.com/office/powerpoint/2010/main" val="3823359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8</a:t>
            </a:fld>
            <a:endParaRPr lang="fr-FR"/>
          </a:p>
        </p:txBody>
      </p:sp>
    </p:spTree>
    <p:extLst>
      <p:ext uri="{BB962C8B-B14F-4D97-AF65-F5344CB8AC3E}">
        <p14:creationId xmlns:p14="http://schemas.microsoft.com/office/powerpoint/2010/main" val="2757906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200" kern="1200" dirty="0">
                <a:solidFill>
                  <a:schemeClr val="tx1"/>
                </a:solidFill>
                <a:effectLst/>
                <a:latin typeface="+mn-lt"/>
                <a:ea typeface="+mn-ea"/>
                <a:cs typeface="+mn-cs"/>
              </a:rPr>
              <a:t>Today, MESEA has around 200 employees, which can be divided into an operational and a functional branch.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functional part concerns the production support activities, such as the Industrial Department, the Performance Department, the Quality, Safety and Environment Department etc.</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operational part is responsible of the line maintain, covering all the areas of a high-speed line.</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world of railway maintenance, there are many different areas but we can reduce them to 4 major sectors: The track, the switch, the signalling and the energy.</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tracking</a:t>
            </a:r>
            <a:r>
              <a:rPr lang="en-GB" sz="1200" kern="1200" dirty="0">
                <a:solidFill>
                  <a:schemeClr val="tx1"/>
                </a:solidFill>
                <a:effectLst/>
                <a:latin typeface="+mn-lt"/>
                <a:ea typeface="+mn-ea"/>
                <a:cs typeface="+mn-cs"/>
              </a:rPr>
              <a:t> is a runway for the trains. A train cannot driving on the road, that’s why the track allows to give a trajectory and a stability to the train.</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switching</a:t>
            </a:r>
            <a:r>
              <a:rPr lang="en-GB" sz="1200" kern="1200" dirty="0">
                <a:solidFill>
                  <a:schemeClr val="tx1"/>
                </a:solidFill>
                <a:effectLst/>
                <a:latin typeface="+mn-lt"/>
                <a:ea typeface="+mn-ea"/>
                <a:cs typeface="+mn-cs"/>
              </a:rPr>
              <a:t> allows to give a direction to the train, to direct it, on one track or another. </a:t>
            </a:r>
            <a:endParaRPr lang="fr-FR"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The railway signalling</a:t>
            </a:r>
            <a:r>
              <a:rPr lang="en-GB" sz="1200" kern="1200" dirty="0">
                <a:solidFill>
                  <a:schemeClr val="tx1"/>
                </a:solidFill>
                <a:effectLst/>
                <a:latin typeface="+mn-lt"/>
                <a:ea typeface="+mn-ea"/>
                <a:cs typeface="+mn-cs"/>
              </a:rPr>
              <a:t> can be defined as all the systems designed to control the train traffic in safety. </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41C509A1-5376-4FD2-9A1A-6EB34B3C4932}" type="slidenum">
              <a:rPr lang="fr-FR" smtClean="0"/>
              <a:t>9</a:t>
            </a:fld>
            <a:endParaRPr lang="fr-FR"/>
          </a:p>
        </p:txBody>
      </p:sp>
    </p:spTree>
    <p:extLst>
      <p:ext uri="{BB962C8B-B14F-4D97-AF65-F5344CB8AC3E}">
        <p14:creationId xmlns:p14="http://schemas.microsoft.com/office/powerpoint/2010/main" val="2806729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22782" y="-168639"/>
            <a:ext cx="11321199" cy="7119972"/>
          </a:xfrm>
          <a:prstGeom prst="rect">
            <a:avLst/>
          </a:prstGeom>
        </p:spPr>
      </p:pic>
      <p:sp>
        <p:nvSpPr>
          <p:cNvPr id="2" name="Titre 1" title="Titre de votre présentation"/>
          <p:cNvSpPr>
            <a:spLocks noGrp="1"/>
          </p:cNvSpPr>
          <p:nvPr>
            <p:ph type="ctrTitle" hasCustomPrompt="1"/>
          </p:nvPr>
        </p:nvSpPr>
        <p:spPr>
          <a:xfrm>
            <a:off x="4609475" y="1326018"/>
            <a:ext cx="6078512" cy="1642034"/>
          </a:xfrm>
        </p:spPr>
        <p:txBody>
          <a:bodyPr anchor="b" anchorCtr="0">
            <a:normAutofit/>
          </a:bodyPr>
          <a:lstStyle>
            <a:lvl1pPr algn="r">
              <a:defRPr sz="4200" b="0" i="0" cap="all" baseline="0">
                <a:solidFill>
                  <a:srgbClr val="014289"/>
                </a:solidFill>
                <a:latin typeface="Raleway" panose="020B0003030101060003" pitchFamily="34" charset="0"/>
              </a:defRPr>
            </a:lvl1pPr>
          </a:lstStyle>
          <a:p>
            <a:r>
              <a:rPr lang="fr-FR" dirty="0"/>
              <a:t>Titre </a:t>
            </a:r>
          </a:p>
        </p:txBody>
      </p:sp>
      <p:sp>
        <p:nvSpPr>
          <p:cNvPr id="3" name="Sous-titre 2"/>
          <p:cNvSpPr>
            <a:spLocks noGrp="1"/>
          </p:cNvSpPr>
          <p:nvPr>
            <p:ph type="subTitle" idx="1" hasCustomPrompt="1"/>
          </p:nvPr>
        </p:nvSpPr>
        <p:spPr>
          <a:xfrm>
            <a:off x="4609475" y="3777060"/>
            <a:ext cx="6078512" cy="457344"/>
          </a:xfrm>
        </p:spPr>
        <p:txBody>
          <a:bodyPr anchor="b" anchorCtr="0"/>
          <a:lstStyle>
            <a:lvl1pPr marL="0" indent="0" algn="r">
              <a:buNone/>
              <a:defRPr sz="2400"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Date / Intervenants</a:t>
            </a:r>
          </a:p>
        </p:txBody>
      </p:sp>
      <p:grpSp>
        <p:nvGrpSpPr>
          <p:cNvPr id="21" name="Group 46">
            <a:extLst>
              <a:ext uri="{FF2B5EF4-FFF2-40B4-BE49-F238E27FC236}">
                <a16:creationId xmlns:a16="http://schemas.microsoft.com/office/drawing/2014/main" id="{6C9DA325-832C-40C4-8432-C25FE04F593F}"/>
              </a:ext>
            </a:extLst>
          </p:cNvPr>
          <p:cNvGrpSpPr/>
          <p:nvPr userDrawn="1"/>
        </p:nvGrpSpPr>
        <p:grpSpPr>
          <a:xfrm>
            <a:off x="10005934" y="3063204"/>
            <a:ext cx="554637" cy="140765"/>
            <a:chOff x="3183222" y="815189"/>
            <a:chExt cx="1146673" cy="291022"/>
          </a:xfrm>
          <a:solidFill>
            <a:srgbClr val="004489"/>
          </a:solidFill>
        </p:grpSpPr>
        <p:sp>
          <p:nvSpPr>
            <p:cNvPr id="22" name="Oval 47">
              <a:extLst>
                <a:ext uri="{FF2B5EF4-FFF2-40B4-BE49-F238E27FC236}">
                  <a16:creationId xmlns:a16="http://schemas.microsoft.com/office/drawing/2014/main" id="{BD6A9F1E-643C-420B-9663-CB3B2AB08946}"/>
                </a:ext>
              </a:extLst>
            </p:cNvPr>
            <p:cNvSpPr/>
            <p:nvPr/>
          </p:nvSpPr>
          <p:spPr>
            <a:xfrm>
              <a:off x="3183222" y="815189"/>
              <a:ext cx="291022" cy="2910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sp>
          <p:nvSpPr>
            <p:cNvPr id="23" name="Oval 48">
              <a:extLst>
                <a:ext uri="{FF2B5EF4-FFF2-40B4-BE49-F238E27FC236}">
                  <a16:creationId xmlns:a16="http://schemas.microsoft.com/office/drawing/2014/main" id="{0C421218-4B35-4BBF-AA29-6BE5B99991EC}"/>
                </a:ext>
              </a:extLst>
            </p:cNvPr>
            <p:cNvSpPr/>
            <p:nvPr/>
          </p:nvSpPr>
          <p:spPr>
            <a:xfrm>
              <a:off x="3611048" y="815189"/>
              <a:ext cx="291022" cy="2910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sp>
          <p:nvSpPr>
            <p:cNvPr id="24" name="Oval 49">
              <a:extLst>
                <a:ext uri="{FF2B5EF4-FFF2-40B4-BE49-F238E27FC236}">
                  <a16:creationId xmlns:a16="http://schemas.microsoft.com/office/drawing/2014/main" id="{D8380034-BFF4-47EA-8FD6-44BB02007723}"/>
                </a:ext>
              </a:extLst>
            </p:cNvPr>
            <p:cNvSpPr/>
            <p:nvPr/>
          </p:nvSpPr>
          <p:spPr>
            <a:xfrm>
              <a:off x="4038873" y="815189"/>
              <a:ext cx="291022" cy="291022"/>
            </a:xfrm>
            <a:prstGeom prst="ellipse">
              <a:avLst/>
            </a:prstGeom>
            <a:solidFill>
              <a:srgbClr val="DC1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grpSp>
    </p:spTree>
    <p:extLst>
      <p:ext uri="{BB962C8B-B14F-4D97-AF65-F5344CB8AC3E}">
        <p14:creationId xmlns:p14="http://schemas.microsoft.com/office/powerpoint/2010/main" val="1068653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numéro de diapositive 4"/>
          <p:cNvSpPr>
            <a:spLocks noGrp="1"/>
          </p:cNvSpPr>
          <p:nvPr>
            <p:ph type="sldNum" sz="quarter" idx="12"/>
          </p:nvPr>
        </p:nvSpPr>
        <p:spPr>
          <a:xfrm>
            <a:off x="202835" y="6260585"/>
            <a:ext cx="677577" cy="584259"/>
          </a:xfrm>
          <a:prstGeom prst="rect">
            <a:avLst/>
          </a:prstGeom>
        </p:spPr>
        <p:txBody>
          <a:bodyPr/>
          <a:lstStyle>
            <a:lvl1pPr algn="ctr">
              <a:defRPr/>
            </a:lvl1pPr>
          </a:lstStyle>
          <a:p>
            <a:fld id="{A1E6A8F0-5E55-4C4D-AC88-66ABFA9341D5}" type="slidenum">
              <a:rPr lang="fr-FR" smtClean="0"/>
              <a:pPr/>
              <a:t>‹#›</a:t>
            </a:fld>
            <a:endParaRPr lang="fr-FR" dirty="0"/>
          </a:p>
        </p:txBody>
      </p:sp>
    </p:spTree>
    <p:extLst>
      <p:ext uri="{BB962C8B-B14F-4D97-AF65-F5344CB8AC3E}">
        <p14:creationId xmlns:p14="http://schemas.microsoft.com/office/powerpoint/2010/main" val="1465299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6" name="Espace réservé du numéro de diapositive 4"/>
          <p:cNvSpPr>
            <a:spLocks noGrp="1"/>
          </p:cNvSpPr>
          <p:nvPr>
            <p:ph type="sldNum" sz="quarter" idx="12"/>
          </p:nvPr>
        </p:nvSpPr>
        <p:spPr>
          <a:xfrm>
            <a:off x="202835" y="6260585"/>
            <a:ext cx="677577" cy="584259"/>
          </a:xfrm>
          <a:prstGeom prst="rect">
            <a:avLst/>
          </a:prstGeom>
        </p:spPr>
        <p:txBody>
          <a:bodyPr/>
          <a:lstStyle>
            <a:lvl1pPr algn="ctr">
              <a:defRPr/>
            </a:lvl1pPr>
          </a:lstStyle>
          <a:p>
            <a:fld id="{A1E6A8F0-5E55-4C4D-AC88-66ABFA9341D5}" type="slidenum">
              <a:rPr lang="fr-FR" smtClean="0"/>
              <a:pPr/>
              <a:t>‹#›</a:t>
            </a:fld>
            <a:endParaRPr lang="fr-FR" dirty="0"/>
          </a:p>
        </p:txBody>
      </p:sp>
    </p:spTree>
    <p:extLst>
      <p:ext uri="{BB962C8B-B14F-4D97-AF65-F5344CB8AC3E}">
        <p14:creationId xmlns:p14="http://schemas.microsoft.com/office/powerpoint/2010/main" val="3215592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6" name="Espace réservé du numéro de diapositive 4"/>
          <p:cNvSpPr>
            <a:spLocks noGrp="1"/>
          </p:cNvSpPr>
          <p:nvPr>
            <p:ph type="sldNum" sz="quarter" idx="12"/>
          </p:nvPr>
        </p:nvSpPr>
        <p:spPr>
          <a:xfrm>
            <a:off x="202835" y="6260585"/>
            <a:ext cx="677577" cy="584259"/>
          </a:xfrm>
          <a:prstGeom prst="rect">
            <a:avLst/>
          </a:prstGeom>
        </p:spPr>
        <p:txBody>
          <a:bodyPr/>
          <a:lstStyle>
            <a:lvl1pPr algn="ctr">
              <a:defRPr/>
            </a:lvl1pPr>
          </a:lstStyle>
          <a:p>
            <a:fld id="{A1E6A8F0-5E55-4C4D-AC88-66ABFA9341D5}" type="slidenum">
              <a:rPr lang="fr-FR" smtClean="0"/>
              <a:pPr/>
              <a:t>‹#›</a:t>
            </a:fld>
            <a:endParaRPr lang="fr-FR" dirty="0"/>
          </a:p>
        </p:txBody>
      </p:sp>
    </p:spTree>
    <p:extLst>
      <p:ext uri="{BB962C8B-B14F-4D97-AF65-F5344CB8AC3E}">
        <p14:creationId xmlns:p14="http://schemas.microsoft.com/office/powerpoint/2010/main" val="2934936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numéro de diapositive 4"/>
          <p:cNvSpPr>
            <a:spLocks noGrp="1"/>
          </p:cNvSpPr>
          <p:nvPr>
            <p:ph type="sldNum" sz="quarter" idx="12"/>
          </p:nvPr>
        </p:nvSpPr>
        <p:spPr>
          <a:xfrm>
            <a:off x="202835" y="6260585"/>
            <a:ext cx="677577" cy="584259"/>
          </a:xfrm>
          <a:prstGeom prst="rect">
            <a:avLst/>
          </a:prstGeom>
        </p:spPr>
        <p:txBody>
          <a:bodyPr/>
          <a:lstStyle>
            <a:lvl1pPr algn="ctr">
              <a:defRPr/>
            </a:lvl1pPr>
          </a:lstStyle>
          <a:p>
            <a:fld id="{A1E6A8F0-5E55-4C4D-AC88-66ABFA9341D5}" type="slidenum">
              <a:rPr lang="fr-FR" smtClean="0"/>
              <a:pPr/>
              <a:t>‹#›</a:t>
            </a:fld>
            <a:endParaRPr lang="fr-FR" dirty="0"/>
          </a:p>
        </p:txBody>
      </p:sp>
    </p:spTree>
    <p:extLst>
      <p:ext uri="{BB962C8B-B14F-4D97-AF65-F5344CB8AC3E}">
        <p14:creationId xmlns:p14="http://schemas.microsoft.com/office/powerpoint/2010/main" val="4101613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344941"/>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344941"/>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numéro de diapositive 4"/>
          <p:cNvSpPr>
            <a:spLocks noGrp="1"/>
          </p:cNvSpPr>
          <p:nvPr>
            <p:ph type="sldNum" sz="quarter" idx="12"/>
          </p:nvPr>
        </p:nvSpPr>
        <p:spPr>
          <a:xfrm>
            <a:off x="202835" y="6260585"/>
            <a:ext cx="677577" cy="584259"/>
          </a:xfrm>
          <a:prstGeom prst="rect">
            <a:avLst/>
          </a:prstGeom>
        </p:spPr>
        <p:txBody>
          <a:bodyPr/>
          <a:lstStyle>
            <a:lvl1pPr algn="ctr">
              <a:defRPr/>
            </a:lvl1pPr>
          </a:lstStyle>
          <a:p>
            <a:fld id="{A1E6A8F0-5E55-4C4D-AC88-66ABFA9341D5}" type="slidenum">
              <a:rPr lang="fr-FR" smtClean="0"/>
              <a:pPr/>
              <a:t>‹#›</a:t>
            </a:fld>
            <a:endParaRPr lang="fr-FR" dirty="0"/>
          </a:p>
        </p:txBody>
      </p:sp>
    </p:spTree>
    <p:extLst>
      <p:ext uri="{BB962C8B-B14F-4D97-AF65-F5344CB8AC3E}">
        <p14:creationId xmlns:p14="http://schemas.microsoft.com/office/powerpoint/2010/main" val="1843052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grpSp>
        <p:nvGrpSpPr>
          <p:cNvPr id="4" name="Group 46">
            <a:extLst>
              <a:ext uri="{FF2B5EF4-FFF2-40B4-BE49-F238E27FC236}">
                <a16:creationId xmlns:a16="http://schemas.microsoft.com/office/drawing/2014/main" id="{6C9DA325-832C-40C4-8432-C25FE04F593F}"/>
              </a:ext>
            </a:extLst>
          </p:cNvPr>
          <p:cNvGrpSpPr/>
          <p:nvPr userDrawn="1"/>
        </p:nvGrpSpPr>
        <p:grpSpPr>
          <a:xfrm>
            <a:off x="644685" y="923159"/>
            <a:ext cx="1320701" cy="335189"/>
            <a:chOff x="3183222" y="815189"/>
            <a:chExt cx="1146673" cy="291022"/>
          </a:xfrm>
          <a:solidFill>
            <a:srgbClr val="004489"/>
          </a:solidFill>
        </p:grpSpPr>
        <p:sp>
          <p:nvSpPr>
            <p:cNvPr id="5" name="Oval 47">
              <a:extLst>
                <a:ext uri="{FF2B5EF4-FFF2-40B4-BE49-F238E27FC236}">
                  <a16:creationId xmlns:a16="http://schemas.microsoft.com/office/drawing/2014/main" id="{BD6A9F1E-643C-420B-9663-CB3B2AB08946}"/>
                </a:ext>
              </a:extLst>
            </p:cNvPr>
            <p:cNvSpPr/>
            <p:nvPr/>
          </p:nvSpPr>
          <p:spPr>
            <a:xfrm>
              <a:off x="3183222" y="815189"/>
              <a:ext cx="291022" cy="291022"/>
            </a:xfrm>
            <a:prstGeom prst="ellipse">
              <a:avLst/>
            </a:prstGeom>
            <a:solidFill>
              <a:srgbClr val="A3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sp>
          <p:nvSpPr>
            <p:cNvPr id="6" name="Oval 48">
              <a:extLst>
                <a:ext uri="{FF2B5EF4-FFF2-40B4-BE49-F238E27FC236}">
                  <a16:creationId xmlns:a16="http://schemas.microsoft.com/office/drawing/2014/main" id="{0C421218-4B35-4BBF-AA29-6BE5B99991EC}"/>
                </a:ext>
              </a:extLst>
            </p:cNvPr>
            <p:cNvSpPr/>
            <p:nvPr/>
          </p:nvSpPr>
          <p:spPr>
            <a:xfrm>
              <a:off x="3611048" y="815189"/>
              <a:ext cx="291022" cy="2910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sp>
          <p:nvSpPr>
            <p:cNvPr id="7" name="Oval 49">
              <a:extLst>
                <a:ext uri="{FF2B5EF4-FFF2-40B4-BE49-F238E27FC236}">
                  <a16:creationId xmlns:a16="http://schemas.microsoft.com/office/drawing/2014/main" id="{D8380034-BFF4-47EA-8FD6-44BB02007723}"/>
                </a:ext>
              </a:extLst>
            </p:cNvPr>
            <p:cNvSpPr/>
            <p:nvPr/>
          </p:nvSpPr>
          <p:spPr>
            <a:xfrm>
              <a:off x="4038873" y="815189"/>
              <a:ext cx="291022" cy="291022"/>
            </a:xfrm>
            <a:prstGeom prst="ellipse">
              <a:avLst/>
            </a:prstGeom>
            <a:solidFill>
              <a:srgbClr val="0D3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grpSp>
      <p:sp>
        <p:nvSpPr>
          <p:cNvPr id="8" name="Titre 1"/>
          <p:cNvSpPr>
            <a:spLocks noGrp="1"/>
          </p:cNvSpPr>
          <p:nvPr>
            <p:ph type="title" hasCustomPrompt="1"/>
          </p:nvPr>
        </p:nvSpPr>
        <p:spPr>
          <a:xfrm>
            <a:off x="644685" y="1258348"/>
            <a:ext cx="5144322" cy="3885974"/>
          </a:xfrm>
        </p:spPr>
        <p:txBody>
          <a:bodyPr/>
          <a:lstStyle>
            <a:lvl1pPr>
              <a:defRPr sz="5400" baseline="0"/>
            </a:lvl1pPr>
          </a:lstStyle>
          <a:p>
            <a:r>
              <a:rPr lang="fr-FR" dirty="0"/>
              <a:t>Merci </a:t>
            </a:r>
            <a:br>
              <a:rPr lang="fr-FR" dirty="0"/>
            </a:br>
            <a:r>
              <a:rPr lang="fr-FR" dirty="0"/>
              <a:t>de</a:t>
            </a:r>
            <a:br>
              <a:rPr lang="fr-FR" dirty="0"/>
            </a:br>
            <a:r>
              <a:rPr lang="fr-FR" dirty="0"/>
              <a:t>votre</a:t>
            </a:r>
            <a:br>
              <a:rPr lang="fr-FR" dirty="0"/>
            </a:br>
            <a:r>
              <a:rPr lang="fr-FR" dirty="0"/>
              <a:t>attention</a:t>
            </a:r>
          </a:p>
        </p:txBody>
      </p:sp>
      <p:sp>
        <p:nvSpPr>
          <p:cNvPr id="9" name="Espace réservé du numéro de diapositive 4"/>
          <p:cNvSpPr>
            <a:spLocks noGrp="1"/>
          </p:cNvSpPr>
          <p:nvPr>
            <p:ph type="sldNum" sz="quarter" idx="12"/>
          </p:nvPr>
        </p:nvSpPr>
        <p:spPr>
          <a:xfrm>
            <a:off x="202835" y="6260585"/>
            <a:ext cx="677577" cy="584259"/>
          </a:xfrm>
          <a:prstGeom prst="rect">
            <a:avLst/>
          </a:prstGeom>
        </p:spPr>
        <p:txBody>
          <a:bodyPr/>
          <a:lstStyle>
            <a:lvl1pPr algn="ctr">
              <a:defRPr/>
            </a:lvl1pPr>
          </a:lstStyle>
          <a:p>
            <a:fld id="{A1E6A8F0-5E55-4C4D-AC88-66ABFA9341D5}" type="slidenum">
              <a:rPr lang="fr-FR" smtClean="0"/>
              <a:pPr/>
              <a:t>‹#›</a:t>
            </a:fld>
            <a:endParaRPr lang="fr-FR" dirty="0"/>
          </a:p>
        </p:txBody>
      </p:sp>
    </p:spTree>
    <p:extLst>
      <p:ext uri="{BB962C8B-B14F-4D97-AF65-F5344CB8AC3E}">
        <p14:creationId xmlns:p14="http://schemas.microsoft.com/office/powerpoint/2010/main" val="11242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Diapositive de titre">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55996" y="224852"/>
            <a:ext cx="10830069" cy="6633148"/>
          </a:xfrm>
          <a:prstGeom prst="rect">
            <a:avLst/>
          </a:prstGeom>
        </p:spPr>
      </p:pic>
      <p:sp>
        <p:nvSpPr>
          <p:cNvPr id="2" name="Titre 1" title="Titre de votre présentation"/>
          <p:cNvSpPr>
            <a:spLocks noGrp="1"/>
          </p:cNvSpPr>
          <p:nvPr>
            <p:ph type="ctrTitle" hasCustomPrompt="1"/>
          </p:nvPr>
        </p:nvSpPr>
        <p:spPr>
          <a:xfrm>
            <a:off x="4609475" y="1326018"/>
            <a:ext cx="6078512" cy="1642034"/>
          </a:xfrm>
        </p:spPr>
        <p:txBody>
          <a:bodyPr anchor="b" anchorCtr="0">
            <a:normAutofit/>
          </a:bodyPr>
          <a:lstStyle>
            <a:lvl1pPr algn="r">
              <a:defRPr sz="4200" b="0" i="0" cap="all" baseline="0">
                <a:solidFill>
                  <a:srgbClr val="014289"/>
                </a:solidFill>
                <a:latin typeface="Raleway" panose="020B0003030101060003" pitchFamily="34" charset="0"/>
              </a:defRPr>
            </a:lvl1pPr>
          </a:lstStyle>
          <a:p>
            <a:r>
              <a:rPr lang="fr-FR" dirty="0"/>
              <a:t>Titre </a:t>
            </a:r>
          </a:p>
        </p:txBody>
      </p:sp>
      <p:sp>
        <p:nvSpPr>
          <p:cNvPr id="3" name="Sous-titre 2"/>
          <p:cNvSpPr>
            <a:spLocks noGrp="1"/>
          </p:cNvSpPr>
          <p:nvPr>
            <p:ph type="subTitle" idx="1" hasCustomPrompt="1"/>
          </p:nvPr>
        </p:nvSpPr>
        <p:spPr>
          <a:xfrm>
            <a:off x="4609475" y="3777060"/>
            <a:ext cx="6078512" cy="457344"/>
          </a:xfrm>
        </p:spPr>
        <p:txBody>
          <a:bodyPr anchor="b" anchorCtr="0"/>
          <a:lstStyle>
            <a:lvl1pPr marL="0" indent="0" algn="r">
              <a:buNone/>
              <a:defRPr sz="2400"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Date / Intervenants</a:t>
            </a:r>
          </a:p>
        </p:txBody>
      </p:sp>
      <p:grpSp>
        <p:nvGrpSpPr>
          <p:cNvPr id="28" name="Group 46">
            <a:extLst>
              <a:ext uri="{FF2B5EF4-FFF2-40B4-BE49-F238E27FC236}">
                <a16:creationId xmlns:a16="http://schemas.microsoft.com/office/drawing/2014/main" id="{6C9DA325-832C-40C4-8432-C25FE04F593F}"/>
              </a:ext>
            </a:extLst>
          </p:cNvPr>
          <p:cNvGrpSpPr/>
          <p:nvPr userDrawn="1"/>
        </p:nvGrpSpPr>
        <p:grpSpPr>
          <a:xfrm>
            <a:off x="10005934" y="3063204"/>
            <a:ext cx="554637" cy="140765"/>
            <a:chOff x="3183222" y="815189"/>
            <a:chExt cx="1146673" cy="291022"/>
          </a:xfrm>
          <a:solidFill>
            <a:srgbClr val="004489"/>
          </a:solidFill>
        </p:grpSpPr>
        <p:sp>
          <p:nvSpPr>
            <p:cNvPr id="29" name="Oval 47">
              <a:extLst>
                <a:ext uri="{FF2B5EF4-FFF2-40B4-BE49-F238E27FC236}">
                  <a16:creationId xmlns:a16="http://schemas.microsoft.com/office/drawing/2014/main" id="{BD6A9F1E-643C-420B-9663-CB3B2AB08946}"/>
                </a:ext>
              </a:extLst>
            </p:cNvPr>
            <p:cNvSpPr/>
            <p:nvPr/>
          </p:nvSpPr>
          <p:spPr>
            <a:xfrm>
              <a:off x="3183222" y="815189"/>
              <a:ext cx="291022" cy="2910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sp>
          <p:nvSpPr>
            <p:cNvPr id="30" name="Oval 48">
              <a:extLst>
                <a:ext uri="{FF2B5EF4-FFF2-40B4-BE49-F238E27FC236}">
                  <a16:creationId xmlns:a16="http://schemas.microsoft.com/office/drawing/2014/main" id="{0C421218-4B35-4BBF-AA29-6BE5B99991EC}"/>
                </a:ext>
              </a:extLst>
            </p:cNvPr>
            <p:cNvSpPr/>
            <p:nvPr/>
          </p:nvSpPr>
          <p:spPr>
            <a:xfrm>
              <a:off x="3611048" y="815189"/>
              <a:ext cx="291022" cy="2910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sp>
          <p:nvSpPr>
            <p:cNvPr id="31" name="Oval 49">
              <a:extLst>
                <a:ext uri="{FF2B5EF4-FFF2-40B4-BE49-F238E27FC236}">
                  <a16:creationId xmlns:a16="http://schemas.microsoft.com/office/drawing/2014/main" id="{D8380034-BFF4-47EA-8FD6-44BB02007723}"/>
                </a:ext>
              </a:extLst>
            </p:cNvPr>
            <p:cNvSpPr/>
            <p:nvPr/>
          </p:nvSpPr>
          <p:spPr>
            <a:xfrm>
              <a:off x="4038873" y="815189"/>
              <a:ext cx="291022" cy="291022"/>
            </a:xfrm>
            <a:prstGeom prst="ellipse">
              <a:avLst/>
            </a:prstGeom>
            <a:solidFill>
              <a:srgbClr val="DC1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grpSp>
    </p:spTree>
    <p:extLst>
      <p:ext uri="{BB962C8B-B14F-4D97-AF65-F5344CB8AC3E}">
        <p14:creationId xmlns:p14="http://schemas.microsoft.com/office/powerpoint/2010/main" val="1274463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numéro de diapositive 5"/>
          <p:cNvSpPr>
            <a:spLocks noGrp="1"/>
          </p:cNvSpPr>
          <p:nvPr>
            <p:ph type="sldNum" sz="quarter" idx="12"/>
          </p:nvPr>
        </p:nvSpPr>
        <p:spPr>
          <a:xfrm>
            <a:off x="368391" y="6188140"/>
            <a:ext cx="628788" cy="634817"/>
          </a:xfrm>
          <a:prstGeom prst="rect">
            <a:avLst/>
          </a:prstGeom>
        </p:spPr>
        <p:txBody>
          <a:bodyPr/>
          <a:lstStyle>
            <a:lvl1pPr algn="ctr">
              <a:defRPr>
                <a:solidFill>
                  <a:schemeClr val="accent6"/>
                </a:solidFill>
              </a:defRPr>
            </a:lvl1pPr>
          </a:lstStyle>
          <a:p>
            <a:fld id="{A1E6A8F0-5E55-4C4D-AC88-66ABFA9341D5}" type="slidenum">
              <a:rPr lang="fr-FR" smtClean="0"/>
              <a:pPr/>
              <a:t>‹#›</a:t>
            </a:fld>
            <a:endParaRPr lang="fr-FR" dirty="0"/>
          </a:p>
        </p:txBody>
      </p:sp>
    </p:spTree>
    <p:extLst>
      <p:ext uri="{BB962C8B-B14F-4D97-AF65-F5344CB8AC3E}">
        <p14:creationId xmlns:p14="http://schemas.microsoft.com/office/powerpoint/2010/main" val="3704376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_1">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1C80B41-7EDA-41AC-A91F-EF0B0B9CF6C6}"/>
              </a:ext>
            </a:extLst>
          </p:cNvPr>
          <p:cNvSpPr/>
          <p:nvPr userDrawn="1"/>
        </p:nvSpPr>
        <p:spPr>
          <a:xfrm>
            <a:off x="0" y="649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800" dirty="0">
              <a:latin typeface="Calibri" panose="020F0502020204030204" pitchFamily="34" charset="0"/>
            </a:endParaRPr>
          </a:p>
        </p:txBody>
      </p:sp>
      <p:sp>
        <p:nvSpPr>
          <p:cNvPr id="35" name="Picture Placeholder 34">
            <a:extLst>
              <a:ext uri="{FF2B5EF4-FFF2-40B4-BE49-F238E27FC236}">
                <a16:creationId xmlns:a16="http://schemas.microsoft.com/office/drawing/2014/main" id="{31AB8C4E-41E6-46A2-829E-02DD716326EA}"/>
              </a:ext>
            </a:extLst>
          </p:cNvPr>
          <p:cNvSpPr>
            <a:spLocks noGrp="1"/>
          </p:cNvSpPr>
          <p:nvPr>
            <p:ph type="pic" sz="quarter" idx="12"/>
          </p:nvPr>
        </p:nvSpPr>
        <p:spPr>
          <a:xfrm>
            <a:off x="0" y="0"/>
            <a:ext cx="12192000" cy="5608638"/>
          </a:xfrm>
          <a:solidFill>
            <a:schemeClr val="bg1"/>
          </a:solidFill>
        </p:spPr>
        <p:txBody>
          <a:bodyPr anchor="ctr">
            <a:normAutofit/>
          </a:bodyPr>
          <a:lstStyle>
            <a:lvl1pPr marL="0" indent="0" algn="ctr">
              <a:buNone/>
              <a:defRPr sz="3600" b="1" baseline="0"/>
            </a:lvl1pPr>
          </a:lstStyle>
          <a:p>
            <a:endParaRPr lang="pt-PT" dirty="0"/>
          </a:p>
          <a:p>
            <a:endParaRPr lang="pt-PT" dirty="0"/>
          </a:p>
          <a:p>
            <a:endParaRPr lang="pt-PT" dirty="0"/>
          </a:p>
          <a:p>
            <a:r>
              <a:rPr lang="pt-PT" dirty="0"/>
              <a:t>Cliquez sur l’icône pour insérer votre image</a:t>
            </a:r>
          </a:p>
        </p:txBody>
      </p:sp>
      <p:sp>
        <p:nvSpPr>
          <p:cNvPr id="32" name="Text Placeholder 31">
            <a:extLst>
              <a:ext uri="{FF2B5EF4-FFF2-40B4-BE49-F238E27FC236}">
                <a16:creationId xmlns:a16="http://schemas.microsoft.com/office/drawing/2014/main" id="{D45F9B6E-97C2-4506-AB09-D14044D7E61C}"/>
              </a:ext>
            </a:extLst>
          </p:cNvPr>
          <p:cNvSpPr>
            <a:spLocks noGrp="1"/>
          </p:cNvSpPr>
          <p:nvPr>
            <p:ph type="body" sz="quarter" idx="10" hasCustomPrompt="1"/>
          </p:nvPr>
        </p:nvSpPr>
        <p:spPr>
          <a:xfrm>
            <a:off x="652379" y="5808251"/>
            <a:ext cx="5820007" cy="552450"/>
          </a:xfrm>
        </p:spPr>
        <p:txBody>
          <a:bodyPr>
            <a:noAutofit/>
          </a:bodyPr>
          <a:lstStyle>
            <a:lvl1pPr marL="0" indent="0">
              <a:buNone/>
              <a:defRPr lang="pt-PT" sz="3600" kern="1200" spc="100" baseline="0" dirty="0">
                <a:solidFill>
                  <a:srgbClr val="004489"/>
                </a:solidFill>
                <a:latin typeface="Raleway" panose="020B0003030101060003" pitchFamily="34" charset="0"/>
                <a:ea typeface="Raleway" panose="020B0003030101060003" pitchFamily="34" charset="0"/>
                <a:cs typeface="Calibri" panose="020F0502020204030204" pitchFamily="34" charset="0"/>
              </a:defRPr>
            </a:lvl1pPr>
          </a:lstStyle>
          <a:p>
            <a:pPr lvl="0"/>
            <a:r>
              <a:rPr lang="en-US" dirty="0"/>
              <a:t>ÉDITER VOTRE TITRE</a:t>
            </a:r>
            <a:endParaRPr lang="pt-PT" dirty="0"/>
          </a:p>
        </p:txBody>
      </p:sp>
      <p:sp>
        <p:nvSpPr>
          <p:cNvPr id="33" name="Text Placeholder 31">
            <a:extLst>
              <a:ext uri="{FF2B5EF4-FFF2-40B4-BE49-F238E27FC236}">
                <a16:creationId xmlns:a16="http://schemas.microsoft.com/office/drawing/2014/main" id="{77576C03-548F-4A55-BE91-9B27B812A836}"/>
              </a:ext>
            </a:extLst>
          </p:cNvPr>
          <p:cNvSpPr>
            <a:spLocks noGrp="1"/>
          </p:cNvSpPr>
          <p:nvPr>
            <p:ph type="body" sz="quarter" idx="11" hasCustomPrompt="1"/>
          </p:nvPr>
        </p:nvSpPr>
        <p:spPr>
          <a:xfrm>
            <a:off x="718756" y="1058816"/>
            <a:ext cx="3243128" cy="2039985"/>
          </a:xfrm>
        </p:spPr>
        <p:txBody>
          <a:bodyPr>
            <a:noAutofit/>
          </a:bodyPr>
          <a:lstStyle>
            <a:lvl1pPr marL="0" indent="0">
              <a:buNone/>
              <a:defRPr lang="pt-PT" sz="3600" kern="1200" spc="100" baseline="0" dirty="0">
                <a:solidFill>
                  <a:schemeClr val="bg1"/>
                </a:solidFill>
                <a:latin typeface="Raleway" panose="020B0003030101060003" pitchFamily="34" charset="0"/>
                <a:ea typeface="Segoe UI" panose="020B0502040204020203" pitchFamily="34" charset="0"/>
                <a:cs typeface="Calibri" panose="020F0502020204030204" pitchFamily="34" charset="0"/>
              </a:defRPr>
            </a:lvl1pPr>
          </a:lstStyle>
          <a:p>
            <a:pPr lvl="0"/>
            <a:r>
              <a:rPr lang="en-US" dirty="0" err="1"/>
              <a:t>Écrivez</a:t>
            </a:r>
            <a:r>
              <a:rPr lang="en-US" dirty="0"/>
              <a:t> </a:t>
            </a:r>
            <a:r>
              <a:rPr lang="en-US" dirty="0" err="1"/>
              <a:t>une</a:t>
            </a:r>
            <a:r>
              <a:rPr lang="en-US" dirty="0"/>
              <a:t> </a:t>
            </a:r>
            <a:r>
              <a:rPr lang="en-US" dirty="0" err="1"/>
              <a:t>légende</a:t>
            </a:r>
            <a:endParaRPr lang="pt-PT" dirty="0"/>
          </a:p>
        </p:txBody>
      </p:sp>
    </p:spTree>
    <p:extLst>
      <p:ext uri="{BB962C8B-B14F-4D97-AF65-F5344CB8AC3E}">
        <p14:creationId xmlns:p14="http://schemas.microsoft.com/office/powerpoint/2010/main" val="391459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_3">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0662E0F-E235-421B-8C0B-282C9BF70D8E}"/>
              </a:ext>
            </a:extLst>
          </p:cNvPr>
          <p:cNvSpPr>
            <a:spLocks noGrp="1"/>
          </p:cNvSpPr>
          <p:nvPr>
            <p:ph type="pic" sz="quarter" idx="10"/>
          </p:nvPr>
        </p:nvSpPr>
        <p:spPr>
          <a:xfrm>
            <a:off x="0" y="0"/>
            <a:ext cx="12192000" cy="6858000"/>
          </a:xfrm>
        </p:spPr>
        <p:txBody>
          <a:bodyPr anchor="ctr">
            <a:normAutofit/>
          </a:bodyPr>
          <a:lstStyle>
            <a:lvl1pPr marL="0" indent="0" algn="ctr">
              <a:buNone/>
              <a:defRPr sz="3200" b="1"/>
            </a:lvl1pPr>
          </a:lstStyle>
          <a:p>
            <a:endParaRPr lang="pt-PT" dirty="0"/>
          </a:p>
        </p:txBody>
      </p:sp>
      <p:sp>
        <p:nvSpPr>
          <p:cNvPr id="14" name="Text Placeholder 31">
            <a:extLst>
              <a:ext uri="{FF2B5EF4-FFF2-40B4-BE49-F238E27FC236}">
                <a16:creationId xmlns:a16="http://schemas.microsoft.com/office/drawing/2014/main" id="{2F6E8A3F-21FF-484C-AFBF-C1FF0D19AA71}"/>
              </a:ext>
            </a:extLst>
          </p:cNvPr>
          <p:cNvSpPr>
            <a:spLocks noGrp="1"/>
          </p:cNvSpPr>
          <p:nvPr>
            <p:ph type="body" sz="quarter" idx="11" hasCustomPrompt="1"/>
          </p:nvPr>
        </p:nvSpPr>
        <p:spPr>
          <a:xfrm>
            <a:off x="402955" y="726586"/>
            <a:ext cx="3785292" cy="1863576"/>
          </a:xfrm>
        </p:spPr>
        <p:txBody>
          <a:bodyPr>
            <a:noAutofit/>
          </a:bodyPr>
          <a:lstStyle>
            <a:lvl1pPr marL="0" indent="0" algn="l" defTabSz="457154" rtl="0" eaLnBrk="1" latinLnBrk="0" hangingPunct="1">
              <a:lnSpc>
                <a:spcPct val="85000"/>
              </a:lnSpc>
              <a:buNone/>
              <a:defRPr lang="pt-PT" sz="3600" kern="1200" spc="100" baseline="0" dirty="0">
                <a:solidFill>
                  <a:srgbClr val="004489"/>
                </a:solidFill>
                <a:latin typeface="Raleway" panose="020B0003030101060003" pitchFamily="34" charset="0"/>
                <a:ea typeface="Segoe UI" panose="020B0502040204020203" pitchFamily="34" charset="0"/>
                <a:cs typeface="Calibri" panose="020F0502020204030204" pitchFamily="34" charset="0"/>
              </a:defRPr>
            </a:lvl1pPr>
          </a:lstStyle>
          <a:p>
            <a:pPr lvl="0"/>
            <a:r>
              <a:rPr lang="fr-FR" noProof="0" dirty="0"/>
              <a:t>Faites passer votre message</a:t>
            </a:r>
          </a:p>
        </p:txBody>
      </p:sp>
      <p:sp>
        <p:nvSpPr>
          <p:cNvPr id="15" name="Text Placeholder 31">
            <a:extLst>
              <a:ext uri="{FF2B5EF4-FFF2-40B4-BE49-F238E27FC236}">
                <a16:creationId xmlns:a16="http://schemas.microsoft.com/office/drawing/2014/main" id="{293877E8-891D-4EEC-87E4-226057F30359}"/>
              </a:ext>
            </a:extLst>
          </p:cNvPr>
          <p:cNvSpPr>
            <a:spLocks noGrp="1"/>
          </p:cNvSpPr>
          <p:nvPr>
            <p:ph type="body" sz="quarter" idx="12" hasCustomPrompt="1"/>
          </p:nvPr>
        </p:nvSpPr>
        <p:spPr>
          <a:xfrm>
            <a:off x="7386646" y="4756985"/>
            <a:ext cx="3785292" cy="815003"/>
          </a:xfrm>
        </p:spPr>
        <p:txBody>
          <a:bodyPr>
            <a:noAutofit/>
          </a:bodyPr>
          <a:lstStyle>
            <a:lvl1pPr marL="0" indent="0" algn="l" defTabSz="457154" rtl="0" eaLnBrk="1" latinLnBrk="0" hangingPunct="1">
              <a:lnSpc>
                <a:spcPct val="85000"/>
              </a:lnSpc>
              <a:buNone/>
              <a:defRPr lang="pt-PT" sz="2400" kern="1200" baseline="0" dirty="0">
                <a:solidFill>
                  <a:srgbClr val="004489"/>
                </a:solidFill>
                <a:latin typeface="Raleway" panose="020B0003030101060003" pitchFamily="34" charset="0"/>
                <a:ea typeface="+mj-ea"/>
                <a:cs typeface="+mj-cs"/>
              </a:defRPr>
            </a:lvl1pPr>
          </a:lstStyle>
          <a:p>
            <a:pPr lvl="0"/>
            <a:r>
              <a:rPr lang="fr-FR" noProof="0" dirty="0"/>
              <a:t>Personnalisez</a:t>
            </a:r>
            <a:r>
              <a:rPr lang="fr-FR" dirty="0"/>
              <a:t> </a:t>
            </a:r>
            <a:r>
              <a:rPr lang="fr-FR" noProof="0" dirty="0"/>
              <a:t>votre</a:t>
            </a:r>
            <a:r>
              <a:rPr lang="fr-FR" dirty="0"/>
              <a:t> texte</a:t>
            </a:r>
          </a:p>
        </p:txBody>
      </p:sp>
      <p:sp>
        <p:nvSpPr>
          <p:cNvPr id="5" name="Espace réservé du numéro de diapositive 5"/>
          <p:cNvSpPr>
            <a:spLocks noGrp="1"/>
          </p:cNvSpPr>
          <p:nvPr>
            <p:ph type="sldNum" sz="quarter" idx="13"/>
          </p:nvPr>
        </p:nvSpPr>
        <p:spPr>
          <a:xfrm>
            <a:off x="368391" y="6188140"/>
            <a:ext cx="628788" cy="634817"/>
          </a:xfrm>
          <a:prstGeom prst="rect">
            <a:avLst/>
          </a:prstGeom>
        </p:spPr>
        <p:txBody>
          <a:bodyPr/>
          <a:lstStyle>
            <a:lvl1pPr algn="ctr">
              <a:defRPr>
                <a:solidFill>
                  <a:schemeClr val="accent6"/>
                </a:solidFill>
              </a:defRPr>
            </a:lvl1pPr>
          </a:lstStyle>
          <a:p>
            <a:fld id="{A1E6A8F0-5E55-4C4D-AC88-66ABFA9341D5}" type="slidenum">
              <a:rPr lang="fr-FR" smtClean="0"/>
              <a:pPr/>
              <a:t>‹#›</a:t>
            </a:fld>
            <a:endParaRPr lang="fr-FR" dirty="0"/>
          </a:p>
        </p:txBody>
      </p:sp>
    </p:spTree>
    <p:extLst>
      <p:ext uri="{BB962C8B-B14F-4D97-AF65-F5344CB8AC3E}">
        <p14:creationId xmlns:p14="http://schemas.microsoft.com/office/powerpoint/2010/main" val="14531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3039229"/>
            <a:ext cx="10515600" cy="1523246"/>
          </a:xfrm>
        </p:spPr>
        <p:txBody>
          <a:bodyPr anchor="b"/>
          <a:lstStyle>
            <a:lvl1pPr>
              <a:defRPr sz="5000" baseline="0"/>
            </a:lvl1pPr>
          </a:lstStyle>
          <a:p>
            <a:r>
              <a:rPr lang="fr-FR" dirty="0"/>
              <a:t>Modifiez le style du titre</a:t>
            </a:r>
          </a:p>
        </p:txBody>
      </p:sp>
      <p:sp>
        <p:nvSpPr>
          <p:cNvPr id="3" name="Espace réservé du texte 2"/>
          <p:cNvSpPr>
            <a:spLocks noGrp="1"/>
          </p:cNvSpPr>
          <p:nvPr>
            <p:ph type="body" idx="1"/>
          </p:nvPr>
        </p:nvSpPr>
        <p:spPr>
          <a:xfrm>
            <a:off x="831850" y="4589464"/>
            <a:ext cx="10515600" cy="67958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grpSp>
        <p:nvGrpSpPr>
          <p:cNvPr id="5" name="Group 46">
            <a:extLst>
              <a:ext uri="{FF2B5EF4-FFF2-40B4-BE49-F238E27FC236}">
                <a16:creationId xmlns:a16="http://schemas.microsoft.com/office/drawing/2014/main" id="{6C9DA325-832C-40C4-8432-C25FE04F593F}"/>
              </a:ext>
            </a:extLst>
          </p:cNvPr>
          <p:cNvGrpSpPr/>
          <p:nvPr userDrawn="1"/>
        </p:nvGrpSpPr>
        <p:grpSpPr>
          <a:xfrm>
            <a:off x="852681" y="2553694"/>
            <a:ext cx="1239948" cy="314694"/>
            <a:chOff x="3183222" y="815189"/>
            <a:chExt cx="1146673" cy="291022"/>
          </a:xfrm>
          <a:solidFill>
            <a:srgbClr val="004489"/>
          </a:solidFill>
        </p:grpSpPr>
        <p:sp>
          <p:nvSpPr>
            <p:cNvPr id="6" name="Oval 47">
              <a:extLst>
                <a:ext uri="{FF2B5EF4-FFF2-40B4-BE49-F238E27FC236}">
                  <a16:creationId xmlns:a16="http://schemas.microsoft.com/office/drawing/2014/main" id="{BD6A9F1E-643C-420B-9663-CB3B2AB08946}"/>
                </a:ext>
              </a:extLst>
            </p:cNvPr>
            <p:cNvSpPr/>
            <p:nvPr/>
          </p:nvSpPr>
          <p:spPr>
            <a:xfrm>
              <a:off x="3183222" y="815189"/>
              <a:ext cx="291022" cy="291022"/>
            </a:xfrm>
            <a:prstGeom prst="ellipse">
              <a:avLst/>
            </a:prstGeom>
            <a:solidFill>
              <a:srgbClr val="A3D7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sp>
          <p:nvSpPr>
            <p:cNvPr id="8" name="Oval 48">
              <a:extLst>
                <a:ext uri="{FF2B5EF4-FFF2-40B4-BE49-F238E27FC236}">
                  <a16:creationId xmlns:a16="http://schemas.microsoft.com/office/drawing/2014/main" id="{0C421218-4B35-4BBF-AA29-6BE5B99991EC}"/>
                </a:ext>
              </a:extLst>
            </p:cNvPr>
            <p:cNvSpPr/>
            <p:nvPr/>
          </p:nvSpPr>
          <p:spPr>
            <a:xfrm>
              <a:off x="3611048" y="815189"/>
              <a:ext cx="291022" cy="2910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sp>
          <p:nvSpPr>
            <p:cNvPr id="9" name="Oval 49">
              <a:extLst>
                <a:ext uri="{FF2B5EF4-FFF2-40B4-BE49-F238E27FC236}">
                  <a16:creationId xmlns:a16="http://schemas.microsoft.com/office/drawing/2014/main" id="{D8380034-BFF4-47EA-8FD6-44BB02007723}"/>
                </a:ext>
              </a:extLst>
            </p:cNvPr>
            <p:cNvSpPr/>
            <p:nvPr/>
          </p:nvSpPr>
          <p:spPr>
            <a:xfrm>
              <a:off x="4038873" y="815189"/>
              <a:ext cx="291022" cy="291022"/>
            </a:xfrm>
            <a:prstGeom prst="ellipse">
              <a:avLst/>
            </a:prstGeom>
            <a:solidFill>
              <a:srgbClr val="0D3D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latin typeface="Calibri" panose="020F0502020204030204" pitchFamily="34" charset="0"/>
              </a:endParaRPr>
            </a:p>
          </p:txBody>
        </p:sp>
      </p:grpSp>
      <p:sp>
        <p:nvSpPr>
          <p:cNvPr id="10" name="Espace réservé du numéro de diapositive 4"/>
          <p:cNvSpPr>
            <a:spLocks noGrp="1"/>
          </p:cNvSpPr>
          <p:nvPr>
            <p:ph type="sldNum" sz="quarter" idx="12"/>
          </p:nvPr>
        </p:nvSpPr>
        <p:spPr>
          <a:xfrm>
            <a:off x="332451" y="6221114"/>
            <a:ext cx="677577" cy="584259"/>
          </a:xfrm>
          <a:prstGeom prst="rect">
            <a:avLst/>
          </a:prstGeom>
        </p:spPr>
        <p:txBody>
          <a:bodyPr/>
          <a:lstStyle>
            <a:lvl1pPr algn="ctr">
              <a:defRPr/>
            </a:lvl1pPr>
          </a:lstStyle>
          <a:p>
            <a:fld id="{A1E6A8F0-5E55-4C4D-AC88-66ABFA9341D5}" type="slidenum">
              <a:rPr lang="fr-FR" smtClean="0"/>
              <a:pPr/>
              <a:t>‹#›</a:t>
            </a:fld>
            <a:endParaRPr lang="fr-FR" dirty="0"/>
          </a:p>
        </p:txBody>
      </p:sp>
    </p:spTree>
    <p:extLst>
      <p:ext uri="{BB962C8B-B14F-4D97-AF65-F5344CB8AC3E}">
        <p14:creationId xmlns:p14="http://schemas.microsoft.com/office/powerpoint/2010/main" val="1865738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Espace réservé du contenu 3"/>
          <p:cNvSpPr>
            <a:spLocks noGrp="1"/>
          </p:cNvSpPr>
          <p:nvPr>
            <p:ph sz="half" idx="2"/>
          </p:nvPr>
        </p:nvSpPr>
        <p:spPr>
          <a:xfrm>
            <a:off x="6172200" y="1388046"/>
            <a:ext cx="5181600" cy="4539109"/>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numéro de diapositive 4"/>
          <p:cNvSpPr>
            <a:spLocks noGrp="1"/>
          </p:cNvSpPr>
          <p:nvPr>
            <p:ph type="sldNum" sz="quarter" idx="12"/>
          </p:nvPr>
        </p:nvSpPr>
        <p:spPr>
          <a:xfrm>
            <a:off x="368391" y="6201379"/>
            <a:ext cx="605215" cy="584259"/>
          </a:xfrm>
          <a:prstGeom prst="rect">
            <a:avLst/>
          </a:prstGeom>
        </p:spPr>
        <p:txBody>
          <a:bodyPr/>
          <a:lstStyle>
            <a:lvl1pPr algn="ctr">
              <a:defRPr/>
            </a:lvl1pPr>
          </a:lstStyle>
          <a:p>
            <a:fld id="{A1E6A8F0-5E55-4C4D-AC88-66ABFA9341D5}" type="slidenum">
              <a:rPr lang="fr-FR" smtClean="0"/>
              <a:pPr/>
              <a:t>‹#›</a:t>
            </a:fld>
            <a:endParaRPr lang="fr-FR" dirty="0"/>
          </a:p>
        </p:txBody>
      </p:sp>
      <p:sp>
        <p:nvSpPr>
          <p:cNvPr id="6" name="Espace réservé du contenu 3"/>
          <p:cNvSpPr>
            <a:spLocks noGrp="1"/>
          </p:cNvSpPr>
          <p:nvPr>
            <p:ph sz="half" idx="13"/>
          </p:nvPr>
        </p:nvSpPr>
        <p:spPr>
          <a:xfrm>
            <a:off x="368391" y="1388047"/>
            <a:ext cx="5181600" cy="453910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5144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308089" y="365125"/>
            <a:ext cx="11047299" cy="1325563"/>
          </a:xfrm>
        </p:spPr>
        <p:txBody>
          <a:bodyPr/>
          <a:lstStyle/>
          <a:p>
            <a:r>
              <a:rPr lang="fr-FR" dirty="0"/>
              <a:t>Modifiez le style du titre</a:t>
            </a:r>
          </a:p>
        </p:txBody>
      </p:sp>
      <p:sp>
        <p:nvSpPr>
          <p:cNvPr id="3" name="Espace réservé du texte 2"/>
          <p:cNvSpPr>
            <a:spLocks noGrp="1"/>
          </p:cNvSpPr>
          <p:nvPr>
            <p:ph type="body" idx="1"/>
          </p:nvPr>
        </p:nvSpPr>
        <p:spPr>
          <a:xfrm>
            <a:off x="308089" y="1681163"/>
            <a:ext cx="546118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308089" y="2505075"/>
            <a:ext cx="5461183" cy="3474706"/>
          </a:xfr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474706"/>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8" name="Espace réservé du numéro de diapositive 4"/>
          <p:cNvSpPr>
            <a:spLocks noGrp="1"/>
          </p:cNvSpPr>
          <p:nvPr>
            <p:ph type="sldNum" sz="quarter" idx="12"/>
          </p:nvPr>
        </p:nvSpPr>
        <p:spPr>
          <a:xfrm>
            <a:off x="308089" y="6209909"/>
            <a:ext cx="677577" cy="584259"/>
          </a:xfrm>
          <a:prstGeom prst="rect">
            <a:avLst/>
          </a:prstGeom>
        </p:spPr>
        <p:txBody>
          <a:bodyPr/>
          <a:lstStyle>
            <a:lvl1pPr algn="ctr">
              <a:defRPr/>
            </a:lvl1pPr>
          </a:lstStyle>
          <a:p>
            <a:fld id="{A1E6A8F0-5E55-4C4D-AC88-66ABFA9341D5}" type="slidenum">
              <a:rPr lang="fr-FR" smtClean="0"/>
              <a:pPr/>
              <a:t>‹#›</a:t>
            </a:fld>
            <a:endParaRPr lang="fr-FR" dirty="0"/>
          </a:p>
        </p:txBody>
      </p:sp>
    </p:spTree>
    <p:extLst>
      <p:ext uri="{BB962C8B-B14F-4D97-AF65-F5344CB8AC3E}">
        <p14:creationId xmlns:p14="http://schemas.microsoft.com/office/powerpoint/2010/main" val="4274776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4" name="Espace réservé du numéro de diapositive 4"/>
          <p:cNvSpPr>
            <a:spLocks noGrp="1"/>
          </p:cNvSpPr>
          <p:nvPr>
            <p:ph type="sldNum" sz="quarter" idx="12"/>
          </p:nvPr>
        </p:nvSpPr>
        <p:spPr>
          <a:xfrm>
            <a:off x="202835" y="6260585"/>
            <a:ext cx="677577" cy="584259"/>
          </a:xfrm>
          <a:prstGeom prst="rect">
            <a:avLst/>
          </a:prstGeom>
        </p:spPr>
        <p:txBody>
          <a:bodyPr/>
          <a:lstStyle>
            <a:lvl1pPr algn="ctr">
              <a:defRPr/>
            </a:lvl1pPr>
          </a:lstStyle>
          <a:p>
            <a:fld id="{A1E6A8F0-5E55-4C4D-AC88-66ABFA9341D5}" type="slidenum">
              <a:rPr lang="fr-FR" smtClean="0"/>
              <a:pPr/>
              <a:t>‹#›</a:t>
            </a:fld>
            <a:endParaRPr lang="fr-FR" dirty="0"/>
          </a:p>
        </p:txBody>
      </p:sp>
    </p:spTree>
    <p:extLst>
      <p:ext uri="{BB962C8B-B14F-4D97-AF65-F5344CB8AC3E}">
        <p14:creationId xmlns:p14="http://schemas.microsoft.com/office/powerpoint/2010/main" val="2486642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3000"/>
                <a:satMod val="150000"/>
                <a:shade val="98000"/>
                <a:lumMod val="102000"/>
              </a:schemeClr>
            </a:gs>
            <a:gs pos="54000">
              <a:schemeClr val="bg1">
                <a:tint val="98000"/>
                <a:satMod val="130000"/>
                <a:shade val="90000"/>
                <a:lumMod val="103000"/>
              </a:schemeClr>
            </a:gs>
            <a:gs pos="100000">
              <a:schemeClr val="bg1">
                <a:shade val="63000"/>
                <a:satMod val="120000"/>
              </a:schemeClr>
            </a:gs>
          </a:gsLst>
          <a:lin ang="0" scaled="1"/>
          <a:tileRect/>
        </a:gradFill>
        <a:effectLst/>
      </p:bgPr>
    </p:bg>
    <p:spTree>
      <p:nvGrpSpPr>
        <p:cNvPr id="1" name=""/>
        <p:cNvGrpSpPr/>
        <p:nvPr/>
      </p:nvGrpSpPr>
      <p:grpSpPr>
        <a:xfrm>
          <a:off x="0" y="0"/>
          <a:ext cx="0" cy="0"/>
          <a:chOff x="0" y="0"/>
          <a:chExt cx="0" cy="0"/>
        </a:xfrm>
      </p:grpSpPr>
      <p:pic>
        <p:nvPicPr>
          <p:cNvPr id="10" name="Image 9"/>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16200000">
            <a:off x="7950135" y="831709"/>
            <a:ext cx="7653187" cy="4639718"/>
          </a:xfrm>
          <a:prstGeom prst="rect">
            <a:avLst/>
          </a:prstGeom>
        </p:spPr>
      </p:pic>
      <p:sp>
        <p:nvSpPr>
          <p:cNvPr id="2" name="Espace réservé du titre 1"/>
          <p:cNvSpPr>
            <a:spLocks noGrp="1"/>
          </p:cNvSpPr>
          <p:nvPr>
            <p:ph type="title"/>
          </p:nvPr>
        </p:nvSpPr>
        <p:spPr>
          <a:xfrm>
            <a:off x="368391" y="389997"/>
            <a:ext cx="10985408" cy="642939"/>
          </a:xfrm>
          <a:prstGeom prst="rect">
            <a:avLst/>
          </a:prstGeom>
        </p:spPr>
        <p:txBody>
          <a:bodyPr vert="horz" lIns="91440" tIns="45720" rIns="91440" bIns="45720" rtlCol="0" anchor="ctr">
            <a:noAutofit/>
          </a:bodyPr>
          <a:lstStyle/>
          <a:p>
            <a:r>
              <a:rPr lang="fr-FR" dirty="0"/>
              <a:t>Modifiez le style du titre</a:t>
            </a:r>
          </a:p>
        </p:txBody>
      </p:sp>
      <p:sp>
        <p:nvSpPr>
          <p:cNvPr id="3" name="Espace réservé du texte 2"/>
          <p:cNvSpPr>
            <a:spLocks noGrp="1"/>
          </p:cNvSpPr>
          <p:nvPr>
            <p:ph type="body" idx="1"/>
          </p:nvPr>
        </p:nvSpPr>
        <p:spPr>
          <a:xfrm>
            <a:off x="377711" y="1407781"/>
            <a:ext cx="10515599" cy="4438406"/>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5" name="Image 1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516505" y="6132434"/>
            <a:ext cx="2297863" cy="559480"/>
          </a:xfrm>
          <a:prstGeom prst="rect">
            <a:avLst/>
          </a:prstGeom>
        </p:spPr>
      </p:pic>
      <p:sp>
        <p:nvSpPr>
          <p:cNvPr id="8" name="Espace réservé du numéro de diapositive 5"/>
          <p:cNvSpPr>
            <a:spLocks noGrp="1"/>
          </p:cNvSpPr>
          <p:nvPr>
            <p:ph type="sldNum" sz="quarter" idx="4"/>
          </p:nvPr>
        </p:nvSpPr>
        <p:spPr>
          <a:xfrm>
            <a:off x="368391" y="6132434"/>
            <a:ext cx="738802" cy="357955"/>
          </a:xfrm>
          <a:prstGeom prst="rect">
            <a:avLst/>
          </a:prstGeom>
        </p:spPr>
        <p:txBody>
          <a:bodyPr/>
          <a:lstStyle>
            <a:lvl1pPr algn="ctr">
              <a:defRPr b="1">
                <a:solidFill>
                  <a:schemeClr val="accent6"/>
                </a:solidFill>
                <a:latin typeface="+mj-lt"/>
              </a:defRPr>
            </a:lvl1pPr>
          </a:lstStyle>
          <a:p>
            <a:fld id="{A1E6A8F0-5E55-4C4D-AC88-66ABFA9341D5}" type="slidenum">
              <a:rPr lang="fr-FR" smtClean="0"/>
              <a:pPr/>
              <a:t>‹#›</a:t>
            </a:fld>
            <a:endParaRPr lang="fr-FR" dirty="0"/>
          </a:p>
        </p:txBody>
      </p:sp>
      <p:pic>
        <p:nvPicPr>
          <p:cNvPr id="6" name="Imag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531581" y="6311411"/>
            <a:ext cx="575612" cy="575612"/>
          </a:xfrm>
          <a:prstGeom prst="rect">
            <a:avLst/>
          </a:prstGeom>
        </p:spPr>
      </p:pic>
    </p:spTree>
    <p:extLst>
      <p:ext uri="{BB962C8B-B14F-4D97-AF65-F5344CB8AC3E}">
        <p14:creationId xmlns:p14="http://schemas.microsoft.com/office/powerpoint/2010/main" val="3343061276"/>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0" r:id="rId3"/>
    <p:sldLayoutId id="2147483660" r:id="rId4"/>
    <p:sldLayoutId id="2147483662"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7" r:id="rId15"/>
  </p:sldLayoutIdLst>
  <p:hf hdr="0" ftr="0" dt="0"/>
  <p:txStyles>
    <p:titleStyle>
      <a:lvl1pPr algn="l" defTabSz="914400" rtl="0" eaLnBrk="1" latinLnBrk="0" hangingPunct="1">
        <a:lnSpc>
          <a:spcPct val="90000"/>
        </a:lnSpc>
        <a:spcBef>
          <a:spcPct val="0"/>
        </a:spcBef>
        <a:buNone/>
        <a:defRPr sz="3600" b="1" i="0" kern="1200" cap="all" normalizeH="0" baseline="0">
          <a:solidFill>
            <a:srgbClr val="00448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65250" y="1140214"/>
            <a:ext cx="7362242" cy="1310533"/>
          </a:xfrm>
        </p:spPr>
        <p:txBody>
          <a:bodyPr>
            <a:noAutofit/>
          </a:bodyPr>
          <a:lstStyle/>
          <a:p>
            <a:pPr algn="ctr"/>
            <a:r>
              <a:rPr lang="fr-FR" sz="4000" b="1" dirty="0">
                <a:solidFill>
                  <a:srgbClr val="FF0000"/>
                </a:solidFill>
              </a:rPr>
              <a:t>Projet </a:t>
            </a:r>
            <a:br>
              <a:rPr lang="fr-FR" sz="4000" b="1" dirty="0">
                <a:solidFill>
                  <a:srgbClr val="FF0000"/>
                </a:solidFill>
              </a:rPr>
            </a:br>
            <a:r>
              <a:rPr lang="fr-FR" sz="4000" b="1" dirty="0" err="1">
                <a:solidFill>
                  <a:srgbClr val="FF0000"/>
                </a:solidFill>
              </a:rPr>
              <a:t>Reinforcement</a:t>
            </a:r>
            <a:r>
              <a:rPr lang="fr-FR" sz="4000" b="1" dirty="0">
                <a:solidFill>
                  <a:srgbClr val="FF0000"/>
                </a:solidFill>
              </a:rPr>
              <a:t> Learning</a:t>
            </a:r>
          </a:p>
        </p:txBody>
      </p:sp>
      <p:sp>
        <p:nvSpPr>
          <p:cNvPr id="3" name="Sous-titre 2"/>
          <p:cNvSpPr>
            <a:spLocks noGrp="1"/>
          </p:cNvSpPr>
          <p:nvPr>
            <p:ph type="subTitle" idx="1"/>
          </p:nvPr>
        </p:nvSpPr>
        <p:spPr>
          <a:xfrm>
            <a:off x="3107114" y="3800150"/>
            <a:ext cx="6078512" cy="457344"/>
          </a:xfrm>
        </p:spPr>
        <p:txBody>
          <a:bodyPr>
            <a:normAutofit/>
          </a:bodyPr>
          <a:lstStyle/>
          <a:p>
            <a:pPr algn="ctr"/>
            <a:r>
              <a:rPr lang="fr-FR">
                <a:solidFill>
                  <a:schemeClr val="tx1"/>
                </a:solidFill>
              </a:rPr>
              <a:t>14-01-2022</a:t>
            </a:r>
            <a:endParaRPr lang="fr-FR" dirty="0">
              <a:solidFill>
                <a:schemeClr val="tx1"/>
              </a:solidFill>
            </a:endParaRPr>
          </a:p>
        </p:txBody>
      </p:sp>
      <p:sp>
        <p:nvSpPr>
          <p:cNvPr id="5" name="Titre 1"/>
          <p:cNvSpPr txBox="1">
            <a:spLocks/>
          </p:cNvSpPr>
          <p:nvPr/>
        </p:nvSpPr>
        <p:spPr>
          <a:xfrm>
            <a:off x="2853355" y="2810352"/>
            <a:ext cx="6485289" cy="630193"/>
          </a:xfrm>
          <a:prstGeom prst="rect">
            <a:avLst/>
          </a:prstGeom>
        </p:spPr>
        <p:txBody>
          <a:bodyPr vert="horz" lIns="91440" tIns="45720" rIns="91440" bIns="45720" rtlCol="0" anchor="b" anchorCtr="0">
            <a:noAutofit/>
          </a:bodyPr>
          <a:lstStyle>
            <a:defPPr>
              <a:defRPr lang="fr-FR"/>
            </a:defPPr>
            <a:lvl1pPr algn="ctr">
              <a:lnSpc>
                <a:spcPct val="90000"/>
              </a:lnSpc>
              <a:spcBef>
                <a:spcPct val="0"/>
              </a:spcBef>
              <a:buNone/>
              <a:defRPr sz="2800" b="1" i="0" cap="all" normalizeH="0" baseline="0">
                <a:solidFill>
                  <a:srgbClr val="014289"/>
                </a:solidFill>
                <a:latin typeface="Raleway" panose="020B0003030101060003" pitchFamily="34" charset="0"/>
                <a:ea typeface="+mj-ea"/>
                <a:cs typeface="+mj-cs"/>
              </a:defRPr>
            </a:lvl1pPr>
          </a:lstStyle>
          <a:p>
            <a:r>
              <a:rPr lang="fr-FR" sz="3200" dirty="0"/>
              <a:t>LACHAUSSEE QUENTIN </a:t>
            </a:r>
          </a:p>
        </p:txBody>
      </p:sp>
    </p:spTree>
    <p:extLst>
      <p:ext uri="{BB962C8B-B14F-4D97-AF65-F5344CB8AC3E}">
        <p14:creationId xmlns:p14="http://schemas.microsoft.com/office/powerpoint/2010/main" val="61135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III – Affichage des résultats </a:t>
            </a:r>
            <a:r>
              <a:rPr lang="fr-FR" sz="2800" dirty="0"/>
              <a:t>– Politique d’action</a:t>
            </a:r>
            <a:endParaRPr lang="fr-FR" sz="3200" dirty="0"/>
          </a:p>
        </p:txBody>
      </p:sp>
      <p:pic>
        <p:nvPicPr>
          <p:cNvPr id="5" name="Picture 4">
            <a:extLst>
              <a:ext uri="{FF2B5EF4-FFF2-40B4-BE49-F238E27FC236}">
                <a16:creationId xmlns:a16="http://schemas.microsoft.com/office/drawing/2014/main" id="{5A5670D6-411A-47D5-B6D7-2347FD260660}"/>
              </a:ext>
            </a:extLst>
          </p:cNvPr>
          <p:cNvPicPr>
            <a:picLocks noChangeAspect="1"/>
          </p:cNvPicPr>
          <p:nvPr/>
        </p:nvPicPr>
        <p:blipFill>
          <a:blip r:embed="rId3"/>
          <a:stretch>
            <a:fillRect/>
          </a:stretch>
        </p:blipFill>
        <p:spPr>
          <a:xfrm>
            <a:off x="368391" y="1305211"/>
            <a:ext cx="3184665" cy="3418597"/>
          </a:xfrm>
          <a:prstGeom prst="rect">
            <a:avLst/>
          </a:prstGeom>
        </p:spPr>
      </p:pic>
      <p:sp>
        <p:nvSpPr>
          <p:cNvPr id="4" name="Espace réservé du numéro de diapositive 3"/>
          <p:cNvSpPr>
            <a:spLocks noGrp="1"/>
          </p:cNvSpPr>
          <p:nvPr>
            <p:ph type="sldNum" sz="quarter" idx="12"/>
          </p:nvPr>
        </p:nvSpPr>
        <p:spPr/>
        <p:txBody>
          <a:bodyPr/>
          <a:lstStyle/>
          <a:p>
            <a:fld id="{A1E6A8F0-5E55-4C4D-AC88-66ABFA9341D5}" type="slidenum">
              <a:rPr lang="fr-FR" smtClean="0"/>
              <a:pPr/>
              <a:t>10</a:t>
            </a:fld>
            <a:endParaRPr lang="fr-FR" dirty="0"/>
          </a:p>
        </p:txBody>
      </p:sp>
      <p:sp>
        <p:nvSpPr>
          <p:cNvPr id="17" name="ZoneTexte 10">
            <a:extLst>
              <a:ext uri="{FF2B5EF4-FFF2-40B4-BE49-F238E27FC236}">
                <a16:creationId xmlns:a16="http://schemas.microsoft.com/office/drawing/2014/main" id="{8A25A162-A5FC-4F11-B063-9F3014FA7948}"/>
              </a:ext>
            </a:extLst>
          </p:cNvPr>
          <p:cNvSpPr txBox="1"/>
          <p:nvPr/>
        </p:nvSpPr>
        <p:spPr>
          <a:xfrm>
            <a:off x="557528" y="866479"/>
            <a:ext cx="9836152" cy="400110"/>
          </a:xfrm>
          <a:prstGeom prst="rect">
            <a:avLst/>
          </a:prstGeom>
          <a:noFill/>
        </p:spPr>
        <p:txBody>
          <a:bodyPr wrap="square" rtlCol="0">
            <a:spAutoFit/>
          </a:bodyPr>
          <a:lstStyle/>
          <a:p>
            <a:r>
              <a:rPr lang="fr-FR" sz="2000" dirty="0">
                <a:solidFill>
                  <a:schemeClr val="tx2"/>
                </a:solidFill>
              </a:rPr>
              <a:t>On peut exécuter cette ligne de code pour avoir les meilleures action à faire selon la case : </a:t>
            </a:r>
          </a:p>
        </p:txBody>
      </p:sp>
      <p:pic>
        <p:nvPicPr>
          <p:cNvPr id="10" name="Picture 9">
            <a:extLst>
              <a:ext uri="{FF2B5EF4-FFF2-40B4-BE49-F238E27FC236}">
                <a16:creationId xmlns:a16="http://schemas.microsoft.com/office/drawing/2014/main" id="{FAF57BD7-EEAE-47A7-B968-3951CF6D19F2}"/>
              </a:ext>
            </a:extLst>
          </p:cNvPr>
          <p:cNvPicPr>
            <a:picLocks noChangeAspect="1"/>
          </p:cNvPicPr>
          <p:nvPr/>
        </p:nvPicPr>
        <p:blipFill rotWithShape="1">
          <a:blip r:embed="rId4"/>
          <a:srcRect l="1" r="-172"/>
          <a:stretch/>
        </p:blipFill>
        <p:spPr>
          <a:xfrm>
            <a:off x="4007358" y="1397270"/>
            <a:ext cx="7808722" cy="3234481"/>
          </a:xfrm>
          <a:prstGeom prst="rect">
            <a:avLst/>
          </a:prstGeom>
        </p:spPr>
      </p:pic>
      <p:sp>
        <p:nvSpPr>
          <p:cNvPr id="6" name="Rectangle 5">
            <a:extLst>
              <a:ext uri="{FF2B5EF4-FFF2-40B4-BE49-F238E27FC236}">
                <a16:creationId xmlns:a16="http://schemas.microsoft.com/office/drawing/2014/main" id="{4CADD51A-E8EA-4E58-9775-D9261ABA170E}"/>
              </a:ext>
            </a:extLst>
          </p:cNvPr>
          <p:cNvSpPr/>
          <p:nvPr/>
        </p:nvSpPr>
        <p:spPr>
          <a:xfrm>
            <a:off x="767926" y="1832036"/>
            <a:ext cx="1744177" cy="200055"/>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0">
            <a:extLst>
              <a:ext uri="{FF2B5EF4-FFF2-40B4-BE49-F238E27FC236}">
                <a16:creationId xmlns:a16="http://schemas.microsoft.com/office/drawing/2014/main" id="{5A5BC208-2813-4FD2-8F3F-3A23E1DEA092}"/>
              </a:ext>
            </a:extLst>
          </p:cNvPr>
          <p:cNvSpPr txBox="1"/>
          <p:nvPr/>
        </p:nvSpPr>
        <p:spPr>
          <a:xfrm>
            <a:off x="4125935" y="1833563"/>
            <a:ext cx="1380785" cy="400110"/>
          </a:xfrm>
          <a:prstGeom prst="rect">
            <a:avLst/>
          </a:prstGeom>
          <a:noFill/>
        </p:spPr>
        <p:txBody>
          <a:bodyPr wrap="square" rtlCol="0">
            <a:spAutoFit/>
          </a:bodyPr>
          <a:lstStyle/>
          <a:p>
            <a:pPr algn="ctr"/>
            <a:r>
              <a:rPr lang="fr-FR" sz="2000" dirty="0">
                <a:solidFill>
                  <a:schemeClr val="tx2"/>
                </a:solidFill>
              </a:rPr>
              <a:t>0</a:t>
            </a:r>
          </a:p>
        </p:txBody>
      </p:sp>
      <p:sp>
        <p:nvSpPr>
          <p:cNvPr id="14" name="ZoneTexte 10">
            <a:extLst>
              <a:ext uri="{FF2B5EF4-FFF2-40B4-BE49-F238E27FC236}">
                <a16:creationId xmlns:a16="http://schemas.microsoft.com/office/drawing/2014/main" id="{ED264CF2-B660-49F5-B473-9A63FD5A21E0}"/>
              </a:ext>
            </a:extLst>
          </p:cNvPr>
          <p:cNvSpPr txBox="1"/>
          <p:nvPr/>
        </p:nvSpPr>
        <p:spPr>
          <a:xfrm>
            <a:off x="5549764" y="1833563"/>
            <a:ext cx="1380785" cy="400110"/>
          </a:xfrm>
          <a:prstGeom prst="rect">
            <a:avLst/>
          </a:prstGeom>
          <a:noFill/>
        </p:spPr>
        <p:txBody>
          <a:bodyPr wrap="square" rtlCol="0">
            <a:spAutoFit/>
          </a:bodyPr>
          <a:lstStyle/>
          <a:p>
            <a:pPr algn="ctr"/>
            <a:r>
              <a:rPr lang="en-US" sz="2000" dirty="0">
                <a:solidFill>
                  <a:schemeClr val="tx2"/>
                </a:solidFill>
              </a:rPr>
              <a:t>1</a:t>
            </a:r>
            <a:endParaRPr lang="fr-FR" sz="2000" dirty="0">
              <a:solidFill>
                <a:schemeClr val="tx2"/>
              </a:solidFill>
            </a:endParaRPr>
          </a:p>
        </p:txBody>
      </p:sp>
      <p:sp>
        <p:nvSpPr>
          <p:cNvPr id="15" name="ZoneTexte 10">
            <a:extLst>
              <a:ext uri="{FF2B5EF4-FFF2-40B4-BE49-F238E27FC236}">
                <a16:creationId xmlns:a16="http://schemas.microsoft.com/office/drawing/2014/main" id="{EA4EB542-2F84-457D-8BEB-67330B743669}"/>
              </a:ext>
            </a:extLst>
          </p:cNvPr>
          <p:cNvSpPr txBox="1"/>
          <p:nvPr/>
        </p:nvSpPr>
        <p:spPr>
          <a:xfrm>
            <a:off x="6973593" y="1833563"/>
            <a:ext cx="1380785" cy="400110"/>
          </a:xfrm>
          <a:prstGeom prst="rect">
            <a:avLst/>
          </a:prstGeom>
          <a:noFill/>
        </p:spPr>
        <p:txBody>
          <a:bodyPr wrap="square" rtlCol="0">
            <a:spAutoFit/>
          </a:bodyPr>
          <a:lstStyle/>
          <a:p>
            <a:pPr algn="ctr"/>
            <a:r>
              <a:rPr lang="fr-FR" sz="2000" dirty="0">
                <a:solidFill>
                  <a:schemeClr val="tx2"/>
                </a:solidFill>
              </a:rPr>
              <a:t>2</a:t>
            </a:r>
          </a:p>
        </p:txBody>
      </p:sp>
      <p:sp>
        <p:nvSpPr>
          <p:cNvPr id="16" name="ZoneTexte 10">
            <a:extLst>
              <a:ext uri="{FF2B5EF4-FFF2-40B4-BE49-F238E27FC236}">
                <a16:creationId xmlns:a16="http://schemas.microsoft.com/office/drawing/2014/main" id="{28ADC6F4-6F38-42C6-A001-94340220C721}"/>
              </a:ext>
            </a:extLst>
          </p:cNvPr>
          <p:cNvSpPr txBox="1"/>
          <p:nvPr/>
        </p:nvSpPr>
        <p:spPr>
          <a:xfrm>
            <a:off x="8354378" y="1833563"/>
            <a:ext cx="1380785" cy="400110"/>
          </a:xfrm>
          <a:prstGeom prst="rect">
            <a:avLst/>
          </a:prstGeom>
          <a:noFill/>
        </p:spPr>
        <p:txBody>
          <a:bodyPr wrap="square" rtlCol="0">
            <a:spAutoFit/>
          </a:bodyPr>
          <a:lstStyle/>
          <a:p>
            <a:pPr algn="ctr"/>
            <a:r>
              <a:rPr lang="en-US" sz="2000" dirty="0">
                <a:solidFill>
                  <a:schemeClr val="tx2"/>
                </a:solidFill>
              </a:rPr>
              <a:t>3</a:t>
            </a:r>
            <a:endParaRPr lang="fr-FR" sz="2000" dirty="0">
              <a:solidFill>
                <a:schemeClr val="tx2"/>
              </a:solidFill>
            </a:endParaRPr>
          </a:p>
        </p:txBody>
      </p:sp>
      <p:sp>
        <p:nvSpPr>
          <p:cNvPr id="18" name="ZoneTexte 10">
            <a:extLst>
              <a:ext uri="{FF2B5EF4-FFF2-40B4-BE49-F238E27FC236}">
                <a16:creationId xmlns:a16="http://schemas.microsoft.com/office/drawing/2014/main" id="{1C9540A8-2B56-4B50-ABF6-87A98F9150D3}"/>
              </a:ext>
            </a:extLst>
          </p:cNvPr>
          <p:cNvSpPr txBox="1"/>
          <p:nvPr/>
        </p:nvSpPr>
        <p:spPr>
          <a:xfrm>
            <a:off x="4125934" y="2497034"/>
            <a:ext cx="1380785" cy="400110"/>
          </a:xfrm>
          <a:prstGeom prst="rect">
            <a:avLst/>
          </a:prstGeom>
          <a:noFill/>
        </p:spPr>
        <p:txBody>
          <a:bodyPr wrap="square" rtlCol="0">
            <a:spAutoFit/>
          </a:bodyPr>
          <a:lstStyle/>
          <a:p>
            <a:pPr algn="ctr"/>
            <a:r>
              <a:rPr lang="fr-FR" sz="2000" dirty="0">
                <a:solidFill>
                  <a:schemeClr val="tx2"/>
                </a:solidFill>
              </a:rPr>
              <a:t>4</a:t>
            </a:r>
          </a:p>
        </p:txBody>
      </p:sp>
      <p:sp>
        <p:nvSpPr>
          <p:cNvPr id="19" name="ZoneTexte 10">
            <a:extLst>
              <a:ext uri="{FF2B5EF4-FFF2-40B4-BE49-F238E27FC236}">
                <a16:creationId xmlns:a16="http://schemas.microsoft.com/office/drawing/2014/main" id="{98EA4976-DE90-49A5-8FD6-8FA7653C11D8}"/>
              </a:ext>
            </a:extLst>
          </p:cNvPr>
          <p:cNvSpPr txBox="1"/>
          <p:nvPr/>
        </p:nvSpPr>
        <p:spPr>
          <a:xfrm>
            <a:off x="4157617" y="2056807"/>
            <a:ext cx="1380785" cy="400110"/>
          </a:xfrm>
          <a:prstGeom prst="rect">
            <a:avLst/>
          </a:prstGeom>
          <a:noFill/>
        </p:spPr>
        <p:txBody>
          <a:bodyPr wrap="square" rtlCol="0">
            <a:spAutoFit/>
          </a:bodyPr>
          <a:lstStyle/>
          <a:p>
            <a:pPr algn="ctr"/>
            <a:r>
              <a:rPr lang="en-US" sz="2000" dirty="0">
                <a:solidFill>
                  <a:schemeClr val="bg2"/>
                </a:solidFill>
              </a:rPr>
              <a:t>2</a:t>
            </a:r>
            <a:endParaRPr lang="fr-FR" sz="2000" dirty="0">
              <a:solidFill>
                <a:schemeClr val="bg2"/>
              </a:solidFill>
            </a:endParaRPr>
          </a:p>
        </p:txBody>
      </p:sp>
      <p:sp>
        <p:nvSpPr>
          <p:cNvPr id="20" name="ZoneTexte 10">
            <a:extLst>
              <a:ext uri="{FF2B5EF4-FFF2-40B4-BE49-F238E27FC236}">
                <a16:creationId xmlns:a16="http://schemas.microsoft.com/office/drawing/2014/main" id="{17AEE94A-79FD-463C-AF0F-2826C27D5D29}"/>
              </a:ext>
            </a:extLst>
          </p:cNvPr>
          <p:cNvSpPr txBox="1"/>
          <p:nvPr/>
        </p:nvSpPr>
        <p:spPr>
          <a:xfrm>
            <a:off x="3387015" y="1682585"/>
            <a:ext cx="1380785" cy="400110"/>
          </a:xfrm>
          <a:prstGeom prst="rect">
            <a:avLst/>
          </a:prstGeom>
          <a:noFill/>
        </p:spPr>
        <p:txBody>
          <a:bodyPr wrap="square" rtlCol="0">
            <a:spAutoFit/>
          </a:bodyPr>
          <a:lstStyle/>
          <a:p>
            <a:pPr algn="ctr"/>
            <a:r>
              <a:rPr lang="en-US" sz="2000" dirty="0">
                <a:solidFill>
                  <a:schemeClr val="bg2"/>
                </a:solidFill>
              </a:rPr>
              <a:t>4</a:t>
            </a:r>
            <a:endParaRPr lang="fr-FR" sz="2000" dirty="0">
              <a:solidFill>
                <a:schemeClr val="bg2"/>
              </a:solidFill>
            </a:endParaRPr>
          </a:p>
        </p:txBody>
      </p:sp>
      <p:sp>
        <p:nvSpPr>
          <p:cNvPr id="21" name="ZoneTexte 10">
            <a:extLst>
              <a:ext uri="{FF2B5EF4-FFF2-40B4-BE49-F238E27FC236}">
                <a16:creationId xmlns:a16="http://schemas.microsoft.com/office/drawing/2014/main" id="{02CF7954-8DCC-4519-B79D-7E3B78861DD1}"/>
              </a:ext>
            </a:extLst>
          </p:cNvPr>
          <p:cNvSpPr txBox="1"/>
          <p:nvPr/>
        </p:nvSpPr>
        <p:spPr>
          <a:xfrm>
            <a:off x="4106896" y="1313985"/>
            <a:ext cx="1380785" cy="400110"/>
          </a:xfrm>
          <a:prstGeom prst="rect">
            <a:avLst/>
          </a:prstGeom>
          <a:noFill/>
        </p:spPr>
        <p:txBody>
          <a:bodyPr wrap="square" rtlCol="0">
            <a:spAutoFit/>
          </a:bodyPr>
          <a:lstStyle/>
          <a:p>
            <a:pPr algn="ctr"/>
            <a:r>
              <a:rPr lang="en-US" sz="2000" dirty="0">
                <a:solidFill>
                  <a:schemeClr val="bg2"/>
                </a:solidFill>
              </a:rPr>
              <a:t>0</a:t>
            </a:r>
            <a:endParaRPr lang="fr-FR" sz="2000" dirty="0">
              <a:solidFill>
                <a:schemeClr val="bg2"/>
              </a:solidFill>
            </a:endParaRPr>
          </a:p>
        </p:txBody>
      </p:sp>
      <p:sp>
        <p:nvSpPr>
          <p:cNvPr id="22" name="ZoneTexte 10">
            <a:extLst>
              <a:ext uri="{FF2B5EF4-FFF2-40B4-BE49-F238E27FC236}">
                <a16:creationId xmlns:a16="http://schemas.microsoft.com/office/drawing/2014/main" id="{465D600B-161E-4FCE-867A-3FA01217A95C}"/>
              </a:ext>
            </a:extLst>
          </p:cNvPr>
          <p:cNvSpPr txBox="1"/>
          <p:nvPr/>
        </p:nvSpPr>
        <p:spPr>
          <a:xfrm>
            <a:off x="4816326" y="1682585"/>
            <a:ext cx="1380785" cy="400110"/>
          </a:xfrm>
          <a:prstGeom prst="rect">
            <a:avLst/>
          </a:prstGeom>
          <a:noFill/>
        </p:spPr>
        <p:txBody>
          <a:bodyPr wrap="square" rtlCol="0">
            <a:spAutoFit/>
          </a:bodyPr>
          <a:lstStyle/>
          <a:p>
            <a:pPr algn="ctr"/>
            <a:r>
              <a:rPr lang="en-US" sz="2000" dirty="0">
                <a:solidFill>
                  <a:schemeClr val="bg2"/>
                </a:solidFill>
              </a:rPr>
              <a:t>1</a:t>
            </a:r>
            <a:endParaRPr lang="fr-FR" sz="2000" dirty="0">
              <a:solidFill>
                <a:schemeClr val="bg2"/>
              </a:solidFill>
            </a:endParaRPr>
          </a:p>
        </p:txBody>
      </p:sp>
      <p:sp>
        <p:nvSpPr>
          <p:cNvPr id="23" name="ZoneTexte 10">
            <a:extLst>
              <a:ext uri="{FF2B5EF4-FFF2-40B4-BE49-F238E27FC236}">
                <a16:creationId xmlns:a16="http://schemas.microsoft.com/office/drawing/2014/main" id="{FB46F611-DC5E-4EA3-BDED-49E7BBF92B68}"/>
              </a:ext>
            </a:extLst>
          </p:cNvPr>
          <p:cNvSpPr txBox="1"/>
          <p:nvPr/>
        </p:nvSpPr>
        <p:spPr>
          <a:xfrm>
            <a:off x="334155" y="5017817"/>
            <a:ext cx="11725912" cy="1015663"/>
          </a:xfrm>
          <a:prstGeom prst="rect">
            <a:avLst/>
          </a:prstGeom>
          <a:noFill/>
        </p:spPr>
        <p:txBody>
          <a:bodyPr wrap="square" rtlCol="0">
            <a:spAutoFit/>
          </a:bodyPr>
          <a:lstStyle/>
          <a:p>
            <a:r>
              <a:rPr lang="fr-FR" sz="2000" dirty="0">
                <a:solidFill>
                  <a:schemeClr val="tx2"/>
                </a:solidFill>
              </a:rPr>
              <a:t>Avec les valeurs dans les encadrés rouge, on comprends que :</a:t>
            </a:r>
          </a:p>
          <a:p>
            <a:r>
              <a:rPr lang="fr-FR" sz="2000" dirty="0">
                <a:solidFill>
                  <a:schemeClr val="tx2"/>
                </a:solidFill>
              </a:rPr>
              <a:t>Dans la </a:t>
            </a:r>
            <a:r>
              <a:rPr lang="fr-FR" sz="2000" b="1" dirty="0">
                <a:solidFill>
                  <a:schemeClr val="tx2"/>
                </a:solidFill>
              </a:rPr>
              <a:t>case 0</a:t>
            </a:r>
            <a:r>
              <a:rPr lang="fr-FR" sz="2000" dirty="0">
                <a:solidFill>
                  <a:schemeClr val="tx2"/>
                </a:solidFill>
              </a:rPr>
              <a:t>, il faut aller à </a:t>
            </a:r>
            <a:r>
              <a:rPr lang="fr-FR" sz="2000" b="1" dirty="0">
                <a:solidFill>
                  <a:schemeClr val="tx2"/>
                </a:solidFill>
              </a:rPr>
              <a:t>droite</a:t>
            </a:r>
            <a:r>
              <a:rPr lang="fr-FR" sz="2000" dirty="0">
                <a:solidFill>
                  <a:schemeClr val="tx2"/>
                </a:solidFill>
              </a:rPr>
              <a:t>	-&gt;	Puis	-&gt; 	Dans la </a:t>
            </a:r>
            <a:r>
              <a:rPr lang="fr-FR" sz="2000" b="1" dirty="0">
                <a:solidFill>
                  <a:schemeClr val="tx2"/>
                </a:solidFill>
              </a:rPr>
              <a:t>case 1</a:t>
            </a:r>
            <a:r>
              <a:rPr lang="fr-FR" sz="2000" dirty="0">
                <a:solidFill>
                  <a:schemeClr val="tx2"/>
                </a:solidFill>
              </a:rPr>
              <a:t>, il faut aller en </a:t>
            </a:r>
            <a:r>
              <a:rPr lang="fr-FR" sz="2000" b="1" dirty="0">
                <a:solidFill>
                  <a:schemeClr val="tx2"/>
                </a:solidFill>
              </a:rPr>
              <a:t>bas</a:t>
            </a:r>
            <a:r>
              <a:rPr lang="fr-FR" sz="2000" dirty="0">
                <a:solidFill>
                  <a:schemeClr val="tx2"/>
                </a:solidFill>
              </a:rPr>
              <a:t> </a:t>
            </a:r>
          </a:p>
          <a:p>
            <a:r>
              <a:rPr lang="fr-FR" sz="2000" dirty="0">
                <a:solidFill>
                  <a:schemeClr val="tx2"/>
                </a:solidFill>
              </a:rPr>
              <a:t>Et ainsi de suite jusqu’à se retrouver dans la </a:t>
            </a:r>
            <a:r>
              <a:rPr lang="fr-FR" sz="2000" b="1" dirty="0">
                <a:solidFill>
                  <a:schemeClr val="tx2"/>
                </a:solidFill>
              </a:rPr>
              <a:t>case 14 </a:t>
            </a:r>
            <a:r>
              <a:rPr lang="fr-FR" sz="2000" dirty="0">
                <a:solidFill>
                  <a:schemeClr val="tx2"/>
                </a:solidFill>
              </a:rPr>
              <a:t>et aller à </a:t>
            </a:r>
            <a:r>
              <a:rPr lang="fr-FR" sz="2000" b="1" dirty="0">
                <a:solidFill>
                  <a:schemeClr val="tx2"/>
                </a:solidFill>
              </a:rPr>
              <a:t>droite</a:t>
            </a:r>
            <a:r>
              <a:rPr lang="fr-FR" sz="2000" dirty="0">
                <a:solidFill>
                  <a:schemeClr val="tx2"/>
                </a:solidFill>
              </a:rPr>
              <a:t> pour arriver à la case finale sans encombre</a:t>
            </a:r>
          </a:p>
        </p:txBody>
      </p:sp>
      <p:sp>
        <p:nvSpPr>
          <p:cNvPr id="24" name="Rectangle 23">
            <a:extLst>
              <a:ext uri="{FF2B5EF4-FFF2-40B4-BE49-F238E27FC236}">
                <a16:creationId xmlns:a16="http://schemas.microsoft.com/office/drawing/2014/main" id="{8C686F0B-E13B-4309-A1E4-9BB27049EC2C}"/>
              </a:ext>
            </a:extLst>
          </p:cNvPr>
          <p:cNvSpPr/>
          <p:nvPr/>
        </p:nvSpPr>
        <p:spPr>
          <a:xfrm>
            <a:off x="767926" y="2035236"/>
            <a:ext cx="1744177" cy="200055"/>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E8F00B6A-C6DD-47E7-B4D4-EFB5BF212ACA}"/>
              </a:ext>
            </a:extLst>
          </p:cNvPr>
          <p:cNvSpPr/>
          <p:nvPr/>
        </p:nvSpPr>
        <p:spPr>
          <a:xfrm>
            <a:off x="767926" y="2726116"/>
            <a:ext cx="1744177" cy="200055"/>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D5F33BD4-8AF1-4C21-AE84-A38C9B97D810}"/>
              </a:ext>
            </a:extLst>
          </p:cNvPr>
          <p:cNvSpPr/>
          <p:nvPr/>
        </p:nvSpPr>
        <p:spPr>
          <a:xfrm>
            <a:off x="788246" y="3427156"/>
            <a:ext cx="1744177" cy="200055"/>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A74B9514-9EFE-49F4-863E-6507C4AE7C36}"/>
              </a:ext>
            </a:extLst>
          </p:cNvPr>
          <p:cNvSpPr/>
          <p:nvPr/>
        </p:nvSpPr>
        <p:spPr>
          <a:xfrm>
            <a:off x="788246" y="3620196"/>
            <a:ext cx="1744177" cy="200055"/>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220A7FBF-3B48-4150-BC1D-FB740C831674}"/>
              </a:ext>
            </a:extLst>
          </p:cNvPr>
          <p:cNvSpPr/>
          <p:nvPr/>
        </p:nvSpPr>
        <p:spPr>
          <a:xfrm>
            <a:off x="808566" y="4321236"/>
            <a:ext cx="1744177" cy="200055"/>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Arrow: Right 6">
            <a:extLst>
              <a:ext uri="{FF2B5EF4-FFF2-40B4-BE49-F238E27FC236}">
                <a16:creationId xmlns:a16="http://schemas.microsoft.com/office/drawing/2014/main" id="{ABD444A5-2F52-4DCF-9D6D-6A3884909B0F}"/>
              </a:ext>
            </a:extLst>
          </p:cNvPr>
          <p:cNvSpPr/>
          <p:nvPr/>
        </p:nvSpPr>
        <p:spPr>
          <a:xfrm>
            <a:off x="5364480" y="2032091"/>
            <a:ext cx="324181" cy="20158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Arrow: Right 28">
            <a:extLst>
              <a:ext uri="{FF2B5EF4-FFF2-40B4-BE49-F238E27FC236}">
                <a16:creationId xmlns:a16="http://schemas.microsoft.com/office/drawing/2014/main" id="{8D60773B-49B3-44DF-8468-7DBA3D6F4423}"/>
              </a:ext>
            </a:extLst>
          </p:cNvPr>
          <p:cNvSpPr/>
          <p:nvPr/>
        </p:nvSpPr>
        <p:spPr>
          <a:xfrm rot="5400000">
            <a:off x="5742523" y="2173987"/>
            <a:ext cx="324181" cy="20158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Arrow: Right 29">
            <a:extLst>
              <a:ext uri="{FF2B5EF4-FFF2-40B4-BE49-F238E27FC236}">
                <a16:creationId xmlns:a16="http://schemas.microsoft.com/office/drawing/2014/main" id="{687AA290-F8DB-4551-9FA2-6DF638DA507C}"/>
              </a:ext>
            </a:extLst>
          </p:cNvPr>
          <p:cNvSpPr/>
          <p:nvPr/>
        </p:nvSpPr>
        <p:spPr>
          <a:xfrm rot="5400000">
            <a:off x="5752683" y="2895347"/>
            <a:ext cx="324181" cy="20158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Arrow: Right 30">
            <a:extLst>
              <a:ext uri="{FF2B5EF4-FFF2-40B4-BE49-F238E27FC236}">
                <a16:creationId xmlns:a16="http://schemas.microsoft.com/office/drawing/2014/main" id="{F9E603E4-2AC3-4D95-82DC-D3165938CE0F}"/>
              </a:ext>
            </a:extLst>
          </p:cNvPr>
          <p:cNvSpPr/>
          <p:nvPr/>
        </p:nvSpPr>
        <p:spPr>
          <a:xfrm>
            <a:off x="6768683" y="3464307"/>
            <a:ext cx="324181" cy="20158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Arrow: Right 31">
            <a:extLst>
              <a:ext uri="{FF2B5EF4-FFF2-40B4-BE49-F238E27FC236}">
                <a16:creationId xmlns:a16="http://schemas.microsoft.com/office/drawing/2014/main" id="{5B81288F-476A-4EAA-804A-E08F2FF612EF}"/>
              </a:ext>
            </a:extLst>
          </p:cNvPr>
          <p:cNvSpPr/>
          <p:nvPr/>
        </p:nvSpPr>
        <p:spPr>
          <a:xfrm rot="5400000">
            <a:off x="7205563" y="3667507"/>
            <a:ext cx="324181" cy="20158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Arrow: Right 32">
            <a:extLst>
              <a:ext uri="{FF2B5EF4-FFF2-40B4-BE49-F238E27FC236}">
                <a16:creationId xmlns:a16="http://schemas.microsoft.com/office/drawing/2014/main" id="{BC479A86-6E94-451A-8FB2-4F4CFB197D37}"/>
              </a:ext>
            </a:extLst>
          </p:cNvPr>
          <p:cNvSpPr/>
          <p:nvPr/>
        </p:nvSpPr>
        <p:spPr>
          <a:xfrm>
            <a:off x="8191083" y="4216147"/>
            <a:ext cx="324181" cy="201582"/>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10">
            <a:extLst>
              <a:ext uri="{FF2B5EF4-FFF2-40B4-BE49-F238E27FC236}">
                <a16:creationId xmlns:a16="http://schemas.microsoft.com/office/drawing/2014/main" id="{9375C676-98C3-47B9-872A-FB5DF46E0C02}"/>
              </a:ext>
            </a:extLst>
          </p:cNvPr>
          <p:cNvSpPr txBox="1"/>
          <p:nvPr/>
        </p:nvSpPr>
        <p:spPr>
          <a:xfrm>
            <a:off x="5538174" y="2517354"/>
            <a:ext cx="1380785" cy="400110"/>
          </a:xfrm>
          <a:prstGeom prst="rect">
            <a:avLst/>
          </a:prstGeom>
          <a:noFill/>
        </p:spPr>
        <p:txBody>
          <a:bodyPr wrap="square" rtlCol="0">
            <a:spAutoFit/>
          </a:bodyPr>
          <a:lstStyle/>
          <a:p>
            <a:pPr algn="ctr"/>
            <a:r>
              <a:rPr lang="fr-FR" sz="2000" dirty="0">
                <a:solidFill>
                  <a:schemeClr val="tx2"/>
                </a:solidFill>
              </a:rPr>
              <a:t>5</a:t>
            </a:r>
          </a:p>
        </p:txBody>
      </p:sp>
      <p:sp>
        <p:nvSpPr>
          <p:cNvPr id="36" name="ZoneTexte 10">
            <a:extLst>
              <a:ext uri="{FF2B5EF4-FFF2-40B4-BE49-F238E27FC236}">
                <a16:creationId xmlns:a16="http://schemas.microsoft.com/office/drawing/2014/main" id="{F282B44B-38F7-45D4-AF63-7BD93482B67E}"/>
              </a:ext>
            </a:extLst>
          </p:cNvPr>
          <p:cNvSpPr txBox="1"/>
          <p:nvPr/>
        </p:nvSpPr>
        <p:spPr>
          <a:xfrm>
            <a:off x="5528014" y="3157434"/>
            <a:ext cx="1380785" cy="400110"/>
          </a:xfrm>
          <a:prstGeom prst="rect">
            <a:avLst/>
          </a:prstGeom>
          <a:noFill/>
        </p:spPr>
        <p:txBody>
          <a:bodyPr wrap="square" rtlCol="0">
            <a:spAutoFit/>
          </a:bodyPr>
          <a:lstStyle/>
          <a:p>
            <a:pPr algn="ctr"/>
            <a:r>
              <a:rPr lang="en-US" sz="2000" dirty="0">
                <a:solidFill>
                  <a:schemeClr val="tx2"/>
                </a:solidFill>
              </a:rPr>
              <a:t>9</a:t>
            </a:r>
            <a:endParaRPr lang="fr-FR" sz="2000" dirty="0">
              <a:solidFill>
                <a:schemeClr val="tx2"/>
              </a:solidFill>
            </a:endParaRPr>
          </a:p>
        </p:txBody>
      </p:sp>
      <p:sp>
        <p:nvSpPr>
          <p:cNvPr id="37" name="ZoneTexte 10">
            <a:extLst>
              <a:ext uri="{FF2B5EF4-FFF2-40B4-BE49-F238E27FC236}">
                <a16:creationId xmlns:a16="http://schemas.microsoft.com/office/drawing/2014/main" id="{A1F89D47-5610-48D3-9C5C-1A08EB700D3F}"/>
              </a:ext>
            </a:extLst>
          </p:cNvPr>
          <p:cNvSpPr txBox="1"/>
          <p:nvPr/>
        </p:nvSpPr>
        <p:spPr>
          <a:xfrm>
            <a:off x="6991054" y="3980394"/>
            <a:ext cx="1380785" cy="400110"/>
          </a:xfrm>
          <a:prstGeom prst="rect">
            <a:avLst/>
          </a:prstGeom>
          <a:noFill/>
        </p:spPr>
        <p:txBody>
          <a:bodyPr wrap="square" rtlCol="0">
            <a:spAutoFit/>
          </a:bodyPr>
          <a:lstStyle/>
          <a:p>
            <a:pPr algn="ctr"/>
            <a:r>
              <a:rPr lang="fr-FR" sz="2000" dirty="0">
                <a:solidFill>
                  <a:schemeClr val="tx2"/>
                </a:solidFill>
              </a:rPr>
              <a:t>14</a:t>
            </a:r>
          </a:p>
        </p:txBody>
      </p:sp>
      <p:sp>
        <p:nvSpPr>
          <p:cNvPr id="38" name="ZoneTexte 10">
            <a:extLst>
              <a:ext uri="{FF2B5EF4-FFF2-40B4-BE49-F238E27FC236}">
                <a16:creationId xmlns:a16="http://schemas.microsoft.com/office/drawing/2014/main" id="{6DEA3E62-C47D-4495-91A9-E4C733FF4429}"/>
              </a:ext>
            </a:extLst>
          </p:cNvPr>
          <p:cNvSpPr txBox="1"/>
          <p:nvPr/>
        </p:nvSpPr>
        <p:spPr>
          <a:xfrm>
            <a:off x="6950414" y="3035514"/>
            <a:ext cx="1380785" cy="400110"/>
          </a:xfrm>
          <a:prstGeom prst="rect">
            <a:avLst/>
          </a:prstGeom>
          <a:noFill/>
        </p:spPr>
        <p:txBody>
          <a:bodyPr wrap="square" rtlCol="0">
            <a:spAutoFit/>
          </a:bodyPr>
          <a:lstStyle/>
          <a:p>
            <a:pPr algn="ctr"/>
            <a:r>
              <a:rPr lang="fr-FR" sz="2000" dirty="0">
                <a:solidFill>
                  <a:schemeClr val="tx2"/>
                </a:solidFill>
              </a:rPr>
              <a:t>10</a:t>
            </a:r>
          </a:p>
        </p:txBody>
      </p:sp>
    </p:spTree>
    <p:extLst>
      <p:ext uri="{BB962C8B-B14F-4D97-AF65-F5344CB8AC3E}">
        <p14:creationId xmlns:p14="http://schemas.microsoft.com/office/powerpoint/2010/main" val="36782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P spid="14" grpId="0"/>
      <p:bldP spid="15" grpId="0"/>
      <p:bldP spid="16" grpId="0"/>
      <p:bldP spid="18" grpId="0"/>
      <p:bldP spid="19" grpId="0"/>
      <p:bldP spid="20" grpId="0"/>
      <p:bldP spid="21" grpId="0"/>
      <p:bldP spid="22" grpId="0"/>
      <p:bldP spid="23" grpId="0"/>
      <p:bldP spid="35" grpId="0"/>
      <p:bldP spid="36" grpId="0"/>
      <p:bldP spid="37"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III – Affichage des résultats </a:t>
            </a:r>
            <a:r>
              <a:rPr lang="fr-FR" sz="2800" dirty="0"/>
              <a:t>– Details des parties</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11</a:t>
            </a:fld>
            <a:endParaRPr lang="fr-FR" dirty="0"/>
          </a:p>
        </p:txBody>
      </p:sp>
      <p:pic>
        <p:nvPicPr>
          <p:cNvPr id="14" name="Picture 13">
            <a:extLst>
              <a:ext uri="{FF2B5EF4-FFF2-40B4-BE49-F238E27FC236}">
                <a16:creationId xmlns:a16="http://schemas.microsoft.com/office/drawing/2014/main" id="{547BD503-837B-4C68-897D-DB8F709A343D}"/>
              </a:ext>
            </a:extLst>
          </p:cNvPr>
          <p:cNvPicPr>
            <a:picLocks noChangeAspect="1"/>
          </p:cNvPicPr>
          <p:nvPr/>
        </p:nvPicPr>
        <p:blipFill rotWithShape="1">
          <a:blip r:embed="rId3"/>
          <a:srcRect t="14568"/>
          <a:stretch/>
        </p:blipFill>
        <p:spPr>
          <a:xfrm>
            <a:off x="680720" y="1493836"/>
            <a:ext cx="5152189" cy="4383610"/>
          </a:xfrm>
          <a:prstGeom prst="rect">
            <a:avLst/>
          </a:prstGeom>
        </p:spPr>
      </p:pic>
      <p:sp>
        <p:nvSpPr>
          <p:cNvPr id="18" name="ZoneTexte 10">
            <a:extLst>
              <a:ext uri="{FF2B5EF4-FFF2-40B4-BE49-F238E27FC236}">
                <a16:creationId xmlns:a16="http://schemas.microsoft.com/office/drawing/2014/main" id="{7C8303B6-7DE6-4064-8C0C-438D1A49D49D}"/>
              </a:ext>
            </a:extLst>
          </p:cNvPr>
          <p:cNvSpPr txBox="1"/>
          <p:nvPr/>
        </p:nvSpPr>
        <p:spPr>
          <a:xfrm>
            <a:off x="680720" y="866479"/>
            <a:ext cx="10725908" cy="400110"/>
          </a:xfrm>
          <a:prstGeom prst="rect">
            <a:avLst/>
          </a:prstGeom>
          <a:noFill/>
        </p:spPr>
        <p:txBody>
          <a:bodyPr wrap="square" rtlCol="0">
            <a:spAutoFit/>
          </a:bodyPr>
          <a:lstStyle/>
          <a:p>
            <a:r>
              <a:rPr lang="fr-FR" sz="2000" dirty="0">
                <a:solidFill>
                  <a:schemeClr val="tx2"/>
                </a:solidFill>
              </a:rPr>
              <a:t>Dans « résultats » on y retrouve le détails des déplacements des 1000 parties :</a:t>
            </a:r>
          </a:p>
        </p:txBody>
      </p:sp>
      <p:sp>
        <p:nvSpPr>
          <p:cNvPr id="19" name="ZoneTexte 10">
            <a:extLst>
              <a:ext uri="{FF2B5EF4-FFF2-40B4-BE49-F238E27FC236}">
                <a16:creationId xmlns:a16="http://schemas.microsoft.com/office/drawing/2014/main" id="{E00AB039-CA45-4A55-BE19-93BD6918FA76}"/>
              </a:ext>
            </a:extLst>
          </p:cNvPr>
          <p:cNvSpPr txBox="1"/>
          <p:nvPr/>
        </p:nvSpPr>
        <p:spPr>
          <a:xfrm>
            <a:off x="6096000" y="2100591"/>
            <a:ext cx="5862320" cy="3170099"/>
          </a:xfrm>
          <a:prstGeom prst="rect">
            <a:avLst/>
          </a:prstGeom>
          <a:solidFill>
            <a:schemeClr val="tx2"/>
          </a:solidFill>
        </p:spPr>
        <p:txBody>
          <a:bodyPr wrap="square" rtlCol="0">
            <a:spAutoFit/>
          </a:bodyPr>
          <a:lstStyle/>
          <a:p>
            <a:r>
              <a:rPr lang="fr-FR" sz="2000" dirty="0">
                <a:solidFill>
                  <a:schemeClr val="bg1"/>
                </a:solidFill>
              </a:rPr>
              <a:t>Avec en description de chaque déplacement :</a:t>
            </a:r>
          </a:p>
          <a:p>
            <a:pPr marL="342900" indent="-342900">
              <a:buFont typeface="Arial" panose="020B0604020202020204" pitchFamily="34" charset="0"/>
              <a:buChar char="•"/>
            </a:pPr>
            <a:r>
              <a:rPr lang="fr-FR" sz="2000" dirty="0">
                <a:solidFill>
                  <a:schemeClr val="bg1"/>
                </a:solidFill>
              </a:rPr>
              <a:t>« state » : son état </a:t>
            </a:r>
          </a:p>
          <a:p>
            <a:pPr marL="342900" indent="-342900">
              <a:buFont typeface="Arial" panose="020B0604020202020204" pitchFamily="34" charset="0"/>
              <a:buChar char="•"/>
            </a:pPr>
            <a:r>
              <a:rPr lang="fr-FR" sz="2000" dirty="0">
                <a:solidFill>
                  <a:schemeClr val="bg1"/>
                </a:solidFill>
              </a:rPr>
              <a:t>« action » : l’action qu’il a prévu de faire</a:t>
            </a:r>
          </a:p>
          <a:p>
            <a:r>
              <a:rPr lang="fr-FR" sz="2000" dirty="0">
                <a:solidFill>
                  <a:schemeClr val="bg1"/>
                </a:solidFill>
              </a:rPr>
              <a:t>Et donc :</a:t>
            </a:r>
          </a:p>
          <a:p>
            <a:pPr marL="342900" indent="-342900">
              <a:buFont typeface="Arial" panose="020B0604020202020204" pitchFamily="34" charset="0"/>
              <a:buChar char="•"/>
            </a:pPr>
            <a:r>
              <a:rPr lang="fr-FR" sz="2000" dirty="0">
                <a:solidFill>
                  <a:schemeClr val="bg1"/>
                </a:solidFill>
              </a:rPr>
              <a:t>« </a:t>
            </a:r>
            <a:r>
              <a:rPr lang="fr-FR" sz="2000" dirty="0" err="1">
                <a:solidFill>
                  <a:schemeClr val="bg1"/>
                </a:solidFill>
              </a:rPr>
              <a:t>next_state</a:t>
            </a:r>
            <a:r>
              <a:rPr lang="fr-FR" sz="2000" dirty="0">
                <a:solidFill>
                  <a:schemeClr val="bg1"/>
                </a:solidFill>
              </a:rPr>
              <a:t> » : son prochain état </a:t>
            </a:r>
          </a:p>
          <a:p>
            <a:pPr marL="342900" indent="-342900">
              <a:buFont typeface="Arial" panose="020B0604020202020204" pitchFamily="34" charset="0"/>
              <a:buChar char="•"/>
            </a:pPr>
            <a:r>
              <a:rPr lang="fr-FR" sz="2000" dirty="0">
                <a:solidFill>
                  <a:schemeClr val="bg1"/>
                </a:solidFill>
              </a:rPr>
              <a:t>« </a:t>
            </a:r>
            <a:r>
              <a:rPr lang="fr-FR" sz="2000" dirty="0" err="1">
                <a:solidFill>
                  <a:schemeClr val="bg1"/>
                </a:solidFill>
              </a:rPr>
              <a:t>reward</a:t>
            </a:r>
            <a:r>
              <a:rPr lang="fr-FR" sz="2000" dirty="0">
                <a:solidFill>
                  <a:schemeClr val="bg1"/>
                </a:solidFill>
              </a:rPr>
              <a:t> » : la récompense qui en découle</a:t>
            </a:r>
          </a:p>
          <a:p>
            <a:endParaRPr lang="fr-FR" sz="2000" dirty="0">
              <a:solidFill>
                <a:schemeClr val="bg1"/>
              </a:solidFill>
            </a:endParaRPr>
          </a:p>
          <a:p>
            <a:r>
              <a:rPr lang="fr-FR" sz="2000" dirty="0">
                <a:solidFill>
                  <a:schemeClr val="bg1"/>
                </a:solidFill>
              </a:rPr>
              <a:t>PS : « </a:t>
            </a:r>
            <a:r>
              <a:rPr lang="fr-FR" sz="2000" dirty="0" err="1">
                <a:solidFill>
                  <a:schemeClr val="bg1"/>
                </a:solidFill>
              </a:rPr>
              <a:t>done</a:t>
            </a:r>
            <a:r>
              <a:rPr lang="fr-FR" sz="2000" dirty="0">
                <a:solidFill>
                  <a:schemeClr val="bg1"/>
                </a:solidFill>
              </a:rPr>
              <a:t> » expose si son prochain coup amènera à une fin de partie (tomber sur un dragon ou trouver le joyau) ou non respectivement par « </a:t>
            </a:r>
            <a:r>
              <a:rPr lang="fr-FR" sz="2000" dirty="0" err="1">
                <a:solidFill>
                  <a:schemeClr val="bg1"/>
                </a:solidFill>
              </a:rPr>
              <a:t>True</a:t>
            </a:r>
            <a:r>
              <a:rPr lang="fr-FR" sz="2000" dirty="0">
                <a:solidFill>
                  <a:schemeClr val="bg1"/>
                </a:solidFill>
              </a:rPr>
              <a:t> » ou « False »</a:t>
            </a:r>
          </a:p>
        </p:txBody>
      </p:sp>
    </p:spTree>
    <p:extLst>
      <p:ext uri="{BB962C8B-B14F-4D97-AF65-F5344CB8AC3E}">
        <p14:creationId xmlns:p14="http://schemas.microsoft.com/office/powerpoint/2010/main" val="196561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III – Affichage des résultats </a:t>
            </a:r>
            <a:r>
              <a:rPr lang="fr-FR" sz="2800" dirty="0"/>
              <a:t>– Courbe</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12</a:t>
            </a:fld>
            <a:endParaRPr lang="fr-FR" dirty="0"/>
          </a:p>
        </p:txBody>
      </p:sp>
      <p:sp>
        <p:nvSpPr>
          <p:cNvPr id="17" name="ZoneTexte 10">
            <a:extLst>
              <a:ext uri="{FF2B5EF4-FFF2-40B4-BE49-F238E27FC236}">
                <a16:creationId xmlns:a16="http://schemas.microsoft.com/office/drawing/2014/main" id="{8A25A162-A5FC-4F11-B063-9F3014FA7948}"/>
              </a:ext>
            </a:extLst>
          </p:cNvPr>
          <p:cNvSpPr txBox="1"/>
          <p:nvPr/>
        </p:nvSpPr>
        <p:spPr>
          <a:xfrm>
            <a:off x="557528" y="866479"/>
            <a:ext cx="10079992" cy="707886"/>
          </a:xfrm>
          <a:prstGeom prst="rect">
            <a:avLst/>
          </a:prstGeom>
          <a:noFill/>
        </p:spPr>
        <p:txBody>
          <a:bodyPr wrap="square" rtlCol="0">
            <a:spAutoFit/>
          </a:bodyPr>
          <a:lstStyle/>
          <a:p>
            <a:r>
              <a:rPr lang="fr-FR" sz="2000" dirty="0">
                <a:solidFill>
                  <a:schemeClr val="tx2"/>
                </a:solidFill>
              </a:rPr>
              <a:t>A l’aide des résultats on peut afficher des courbes pour suivre le nombre de partie réussi selon leurs récompenses :</a:t>
            </a:r>
          </a:p>
        </p:txBody>
      </p:sp>
      <p:pic>
        <p:nvPicPr>
          <p:cNvPr id="21" name="Picture 20">
            <a:extLst>
              <a:ext uri="{FF2B5EF4-FFF2-40B4-BE49-F238E27FC236}">
                <a16:creationId xmlns:a16="http://schemas.microsoft.com/office/drawing/2014/main" id="{66F00187-9BBE-472B-B29A-8696CA566343}"/>
              </a:ext>
            </a:extLst>
          </p:cNvPr>
          <p:cNvPicPr>
            <a:picLocks noChangeAspect="1"/>
          </p:cNvPicPr>
          <p:nvPr/>
        </p:nvPicPr>
        <p:blipFill rotWithShape="1">
          <a:blip r:embed="rId3"/>
          <a:srcRect b="51062"/>
          <a:stretch/>
        </p:blipFill>
        <p:spPr>
          <a:xfrm>
            <a:off x="997179" y="1894580"/>
            <a:ext cx="4479061" cy="3063202"/>
          </a:xfrm>
          <a:prstGeom prst="rect">
            <a:avLst/>
          </a:prstGeom>
        </p:spPr>
      </p:pic>
      <p:pic>
        <p:nvPicPr>
          <p:cNvPr id="22" name="Picture 21">
            <a:extLst>
              <a:ext uri="{FF2B5EF4-FFF2-40B4-BE49-F238E27FC236}">
                <a16:creationId xmlns:a16="http://schemas.microsoft.com/office/drawing/2014/main" id="{11E67A32-8E4B-4441-9479-00284BC2536D}"/>
              </a:ext>
            </a:extLst>
          </p:cNvPr>
          <p:cNvPicPr>
            <a:picLocks noChangeAspect="1"/>
          </p:cNvPicPr>
          <p:nvPr/>
        </p:nvPicPr>
        <p:blipFill rotWithShape="1">
          <a:blip r:embed="rId3"/>
          <a:srcRect t="49085"/>
          <a:stretch/>
        </p:blipFill>
        <p:spPr>
          <a:xfrm>
            <a:off x="6324918" y="1778739"/>
            <a:ext cx="4226561" cy="3007349"/>
          </a:xfrm>
          <a:prstGeom prst="rect">
            <a:avLst/>
          </a:prstGeom>
        </p:spPr>
      </p:pic>
      <p:sp>
        <p:nvSpPr>
          <p:cNvPr id="23" name="ZoneTexte 10">
            <a:extLst>
              <a:ext uri="{FF2B5EF4-FFF2-40B4-BE49-F238E27FC236}">
                <a16:creationId xmlns:a16="http://schemas.microsoft.com/office/drawing/2014/main" id="{D3EAD4F3-19C7-46E9-8B82-DD4AF7D24773}"/>
              </a:ext>
            </a:extLst>
          </p:cNvPr>
          <p:cNvSpPr txBox="1"/>
          <p:nvPr/>
        </p:nvSpPr>
        <p:spPr>
          <a:xfrm>
            <a:off x="1473694" y="5005405"/>
            <a:ext cx="3688718" cy="1015663"/>
          </a:xfrm>
          <a:prstGeom prst="rect">
            <a:avLst/>
          </a:prstGeom>
          <a:noFill/>
        </p:spPr>
        <p:txBody>
          <a:bodyPr wrap="square" rtlCol="0">
            <a:spAutoFit/>
          </a:bodyPr>
          <a:lstStyle/>
          <a:p>
            <a:r>
              <a:rPr lang="fr-FR" sz="2000" b="1" dirty="0">
                <a:solidFill>
                  <a:schemeClr val="tx2"/>
                </a:solidFill>
              </a:rPr>
              <a:t>Plus le rouge est dominant, </a:t>
            </a:r>
          </a:p>
          <a:p>
            <a:r>
              <a:rPr lang="fr-FR" sz="2000" dirty="0">
                <a:solidFill>
                  <a:schemeClr val="tx2"/>
                </a:solidFill>
              </a:rPr>
              <a:t>Plus on peut avoir confiance en la politique de décision</a:t>
            </a:r>
          </a:p>
        </p:txBody>
      </p:sp>
      <p:sp>
        <p:nvSpPr>
          <p:cNvPr id="24" name="ZoneTexte 10">
            <a:extLst>
              <a:ext uri="{FF2B5EF4-FFF2-40B4-BE49-F238E27FC236}">
                <a16:creationId xmlns:a16="http://schemas.microsoft.com/office/drawing/2014/main" id="{975DFFF8-FF44-4830-AE7B-AC1E5675308D}"/>
              </a:ext>
            </a:extLst>
          </p:cNvPr>
          <p:cNvSpPr txBox="1"/>
          <p:nvPr/>
        </p:nvSpPr>
        <p:spPr>
          <a:xfrm>
            <a:off x="6324918" y="4944147"/>
            <a:ext cx="4393388" cy="1015663"/>
          </a:xfrm>
          <a:prstGeom prst="rect">
            <a:avLst/>
          </a:prstGeom>
          <a:noFill/>
        </p:spPr>
        <p:txBody>
          <a:bodyPr wrap="square" rtlCol="0">
            <a:spAutoFit/>
          </a:bodyPr>
          <a:lstStyle/>
          <a:p>
            <a:r>
              <a:rPr lang="fr-FR" sz="2000" b="1" dirty="0">
                <a:solidFill>
                  <a:schemeClr val="tx2"/>
                </a:solidFill>
              </a:rPr>
              <a:t>Plus la courbe monte,</a:t>
            </a:r>
          </a:p>
          <a:p>
            <a:r>
              <a:rPr lang="fr-FR" sz="2000" dirty="0">
                <a:solidFill>
                  <a:schemeClr val="tx2"/>
                </a:solidFill>
              </a:rPr>
              <a:t>Plus l’algorithme exploite la politique de décision qu’il considère comme efficace</a:t>
            </a:r>
          </a:p>
        </p:txBody>
      </p:sp>
    </p:spTree>
    <p:extLst>
      <p:ext uri="{BB962C8B-B14F-4D97-AF65-F5344CB8AC3E}">
        <p14:creationId xmlns:p14="http://schemas.microsoft.com/office/powerpoint/2010/main" val="12557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IV – Gagner en efficacité </a:t>
            </a:r>
            <a:r>
              <a:rPr lang="fr-FR" sz="2800" dirty="0"/>
              <a:t>– Modifier les récompenses</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13</a:t>
            </a:fld>
            <a:endParaRPr lang="fr-FR" dirty="0"/>
          </a:p>
        </p:txBody>
      </p:sp>
      <p:sp>
        <p:nvSpPr>
          <p:cNvPr id="8" name="ZoneTexte 10">
            <a:extLst>
              <a:ext uri="{FF2B5EF4-FFF2-40B4-BE49-F238E27FC236}">
                <a16:creationId xmlns:a16="http://schemas.microsoft.com/office/drawing/2014/main" id="{74F5822D-7B4A-4ECF-A8D1-DAD03A70BD97}"/>
              </a:ext>
            </a:extLst>
          </p:cNvPr>
          <p:cNvSpPr txBox="1"/>
          <p:nvPr/>
        </p:nvSpPr>
        <p:spPr>
          <a:xfrm>
            <a:off x="557528" y="866479"/>
            <a:ext cx="10079992" cy="400110"/>
          </a:xfrm>
          <a:prstGeom prst="rect">
            <a:avLst/>
          </a:prstGeom>
          <a:noFill/>
        </p:spPr>
        <p:txBody>
          <a:bodyPr wrap="square" rtlCol="0">
            <a:spAutoFit/>
          </a:bodyPr>
          <a:lstStyle/>
          <a:p>
            <a:r>
              <a:rPr lang="fr-FR" sz="2000" dirty="0">
                <a:solidFill>
                  <a:schemeClr val="tx2"/>
                </a:solidFill>
              </a:rPr>
              <a:t>Après modification des récompenses, les résultats n’étaient pas significativement différents :</a:t>
            </a:r>
          </a:p>
        </p:txBody>
      </p:sp>
      <p:pic>
        <p:nvPicPr>
          <p:cNvPr id="6" name="Picture 5">
            <a:extLst>
              <a:ext uri="{FF2B5EF4-FFF2-40B4-BE49-F238E27FC236}">
                <a16:creationId xmlns:a16="http://schemas.microsoft.com/office/drawing/2014/main" id="{043C2E0F-4DEC-44B6-8841-73113BE80B05}"/>
              </a:ext>
            </a:extLst>
          </p:cNvPr>
          <p:cNvPicPr>
            <a:picLocks noChangeAspect="1"/>
          </p:cNvPicPr>
          <p:nvPr/>
        </p:nvPicPr>
        <p:blipFill>
          <a:blip r:embed="rId3"/>
          <a:stretch>
            <a:fillRect/>
          </a:stretch>
        </p:blipFill>
        <p:spPr>
          <a:xfrm>
            <a:off x="5348400" y="1912336"/>
            <a:ext cx="2160000" cy="2976207"/>
          </a:xfrm>
          <a:prstGeom prst="rect">
            <a:avLst/>
          </a:prstGeom>
        </p:spPr>
      </p:pic>
      <p:pic>
        <p:nvPicPr>
          <p:cNvPr id="11" name="Picture 10">
            <a:extLst>
              <a:ext uri="{FF2B5EF4-FFF2-40B4-BE49-F238E27FC236}">
                <a16:creationId xmlns:a16="http://schemas.microsoft.com/office/drawing/2014/main" id="{B4711533-2036-41BB-9DB1-86CA00E13256}"/>
              </a:ext>
            </a:extLst>
          </p:cNvPr>
          <p:cNvPicPr>
            <a:picLocks noChangeAspect="1"/>
          </p:cNvPicPr>
          <p:nvPr/>
        </p:nvPicPr>
        <p:blipFill rotWithShape="1">
          <a:blip r:embed="rId4"/>
          <a:srcRect t="-1" b="491"/>
          <a:stretch/>
        </p:blipFill>
        <p:spPr>
          <a:xfrm>
            <a:off x="1637546" y="1934278"/>
            <a:ext cx="2160000" cy="3003721"/>
          </a:xfrm>
          <a:prstGeom prst="rect">
            <a:avLst/>
          </a:prstGeom>
        </p:spPr>
      </p:pic>
      <p:sp>
        <p:nvSpPr>
          <p:cNvPr id="13" name="ZoneTexte 10">
            <a:extLst>
              <a:ext uri="{FF2B5EF4-FFF2-40B4-BE49-F238E27FC236}">
                <a16:creationId xmlns:a16="http://schemas.microsoft.com/office/drawing/2014/main" id="{5FDE1943-082B-4D22-BF3B-094FF759B46B}"/>
              </a:ext>
            </a:extLst>
          </p:cNvPr>
          <p:cNvSpPr txBox="1"/>
          <p:nvPr/>
        </p:nvSpPr>
        <p:spPr>
          <a:xfrm>
            <a:off x="298251" y="1575962"/>
            <a:ext cx="2880000" cy="1323439"/>
          </a:xfrm>
          <a:prstGeom prst="rect">
            <a:avLst/>
          </a:prstGeom>
          <a:noFill/>
        </p:spPr>
        <p:txBody>
          <a:bodyPr wrap="square" rtlCol="0">
            <a:spAutoFit/>
          </a:bodyPr>
          <a:lstStyle/>
          <a:p>
            <a:r>
              <a:rPr lang="fr-FR" sz="2000" b="1" dirty="0">
                <a:solidFill>
                  <a:schemeClr val="tx2"/>
                </a:solidFill>
              </a:rPr>
              <a:t>Test 1 :</a:t>
            </a:r>
          </a:p>
          <a:p>
            <a:pPr marL="342900" indent="-342900">
              <a:buFont typeface="Arial" panose="020B0604020202020204" pitchFamily="34" charset="0"/>
              <a:buChar char="•"/>
            </a:pPr>
            <a:r>
              <a:rPr lang="fr-FR" sz="2000" dirty="0">
                <a:solidFill>
                  <a:schemeClr val="tx2"/>
                </a:solidFill>
              </a:rPr>
              <a:t>D = -1</a:t>
            </a:r>
          </a:p>
          <a:p>
            <a:pPr marL="342900" indent="-342900">
              <a:buFont typeface="Arial" panose="020B0604020202020204" pitchFamily="34" charset="0"/>
              <a:buChar char="•"/>
            </a:pPr>
            <a:r>
              <a:rPr lang="fr-FR" sz="2000" dirty="0">
                <a:solidFill>
                  <a:schemeClr val="tx2"/>
                </a:solidFill>
              </a:rPr>
              <a:t>R = 0</a:t>
            </a:r>
          </a:p>
          <a:p>
            <a:pPr marL="342900" indent="-342900">
              <a:buFont typeface="Arial" panose="020B0604020202020204" pitchFamily="34" charset="0"/>
              <a:buChar char="•"/>
            </a:pPr>
            <a:r>
              <a:rPr lang="fr-FR" sz="2000" dirty="0">
                <a:solidFill>
                  <a:schemeClr val="tx2"/>
                </a:solidFill>
              </a:rPr>
              <a:t>E = 100</a:t>
            </a:r>
          </a:p>
        </p:txBody>
      </p:sp>
      <p:sp>
        <p:nvSpPr>
          <p:cNvPr id="14" name="ZoneTexte 10">
            <a:extLst>
              <a:ext uri="{FF2B5EF4-FFF2-40B4-BE49-F238E27FC236}">
                <a16:creationId xmlns:a16="http://schemas.microsoft.com/office/drawing/2014/main" id="{854B305D-D85F-4E4F-9986-4E45A5AC74B3}"/>
              </a:ext>
            </a:extLst>
          </p:cNvPr>
          <p:cNvSpPr txBox="1"/>
          <p:nvPr/>
        </p:nvSpPr>
        <p:spPr>
          <a:xfrm>
            <a:off x="3987059" y="1599237"/>
            <a:ext cx="2880000" cy="1323439"/>
          </a:xfrm>
          <a:prstGeom prst="rect">
            <a:avLst/>
          </a:prstGeom>
          <a:noFill/>
        </p:spPr>
        <p:txBody>
          <a:bodyPr wrap="square" rtlCol="0">
            <a:spAutoFit/>
          </a:bodyPr>
          <a:lstStyle/>
          <a:p>
            <a:r>
              <a:rPr lang="fr-FR" sz="2000" b="1" dirty="0">
                <a:solidFill>
                  <a:schemeClr val="tx2"/>
                </a:solidFill>
              </a:rPr>
              <a:t>Test 2 :</a:t>
            </a:r>
          </a:p>
          <a:p>
            <a:pPr marL="342900" indent="-342900">
              <a:buFont typeface="Arial" panose="020B0604020202020204" pitchFamily="34" charset="0"/>
              <a:buChar char="•"/>
            </a:pPr>
            <a:r>
              <a:rPr lang="fr-FR" sz="2000" dirty="0">
                <a:solidFill>
                  <a:schemeClr val="tx2"/>
                </a:solidFill>
              </a:rPr>
              <a:t>D = -5</a:t>
            </a:r>
          </a:p>
          <a:p>
            <a:pPr marL="342900" indent="-342900">
              <a:buFont typeface="Arial" panose="020B0604020202020204" pitchFamily="34" charset="0"/>
              <a:buChar char="•"/>
            </a:pPr>
            <a:r>
              <a:rPr lang="fr-FR" sz="2000" dirty="0">
                <a:solidFill>
                  <a:schemeClr val="tx2"/>
                </a:solidFill>
              </a:rPr>
              <a:t>R = 1</a:t>
            </a:r>
          </a:p>
          <a:p>
            <a:pPr marL="342900" indent="-342900">
              <a:buFont typeface="Arial" panose="020B0604020202020204" pitchFamily="34" charset="0"/>
              <a:buChar char="•"/>
            </a:pPr>
            <a:r>
              <a:rPr lang="fr-FR" sz="2000" dirty="0">
                <a:solidFill>
                  <a:schemeClr val="tx2"/>
                </a:solidFill>
              </a:rPr>
              <a:t>E = 100</a:t>
            </a:r>
          </a:p>
        </p:txBody>
      </p:sp>
      <p:pic>
        <p:nvPicPr>
          <p:cNvPr id="10" name="Picture 9">
            <a:extLst>
              <a:ext uri="{FF2B5EF4-FFF2-40B4-BE49-F238E27FC236}">
                <a16:creationId xmlns:a16="http://schemas.microsoft.com/office/drawing/2014/main" id="{A100A42B-34A3-4D45-8D62-2CF2AA081DFE}"/>
              </a:ext>
            </a:extLst>
          </p:cNvPr>
          <p:cNvPicPr>
            <a:picLocks noChangeAspect="1"/>
          </p:cNvPicPr>
          <p:nvPr/>
        </p:nvPicPr>
        <p:blipFill>
          <a:blip r:embed="rId5"/>
          <a:stretch>
            <a:fillRect/>
          </a:stretch>
        </p:blipFill>
        <p:spPr>
          <a:xfrm>
            <a:off x="9131485" y="1912336"/>
            <a:ext cx="2160000" cy="2981988"/>
          </a:xfrm>
          <a:prstGeom prst="rect">
            <a:avLst/>
          </a:prstGeom>
        </p:spPr>
      </p:pic>
      <p:sp>
        <p:nvSpPr>
          <p:cNvPr id="16" name="ZoneTexte 10">
            <a:extLst>
              <a:ext uri="{FF2B5EF4-FFF2-40B4-BE49-F238E27FC236}">
                <a16:creationId xmlns:a16="http://schemas.microsoft.com/office/drawing/2014/main" id="{DABCEDD0-A238-4A22-A215-19D73CDF40BD}"/>
              </a:ext>
            </a:extLst>
          </p:cNvPr>
          <p:cNvSpPr txBox="1"/>
          <p:nvPr/>
        </p:nvSpPr>
        <p:spPr>
          <a:xfrm>
            <a:off x="7770144" y="1602192"/>
            <a:ext cx="2880000" cy="1323439"/>
          </a:xfrm>
          <a:prstGeom prst="rect">
            <a:avLst/>
          </a:prstGeom>
          <a:noFill/>
        </p:spPr>
        <p:txBody>
          <a:bodyPr wrap="square" rtlCol="0">
            <a:spAutoFit/>
          </a:bodyPr>
          <a:lstStyle/>
          <a:p>
            <a:r>
              <a:rPr lang="fr-FR" sz="2000" b="1" dirty="0">
                <a:solidFill>
                  <a:schemeClr val="tx2"/>
                </a:solidFill>
              </a:rPr>
              <a:t>Test 3 :</a:t>
            </a:r>
          </a:p>
          <a:p>
            <a:pPr marL="342900" indent="-342900">
              <a:buFont typeface="Arial" panose="020B0604020202020204" pitchFamily="34" charset="0"/>
              <a:buChar char="•"/>
            </a:pPr>
            <a:r>
              <a:rPr lang="fr-FR" sz="2000" dirty="0">
                <a:solidFill>
                  <a:schemeClr val="tx2"/>
                </a:solidFill>
              </a:rPr>
              <a:t>D = -1</a:t>
            </a:r>
          </a:p>
          <a:p>
            <a:pPr marL="342900" indent="-342900">
              <a:buFont typeface="Arial" panose="020B0604020202020204" pitchFamily="34" charset="0"/>
              <a:buChar char="•"/>
            </a:pPr>
            <a:r>
              <a:rPr lang="fr-FR" sz="2000" dirty="0">
                <a:solidFill>
                  <a:schemeClr val="tx2"/>
                </a:solidFill>
              </a:rPr>
              <a:t>R = 1</a:t>
            </a:r>
          </a:p>
          <a:p>
            <a:pPr marL="342900" indent="-342900">
              <a:buFont typeface="Arial" panose="020B0604020202020204" pitchFamily="34" charset="0"/>
              <a:buChar char="•"/>
            </a:pPr>
            <a:r>
              <a:rPr lang="fr-FR" sz="2000" dirty="0">
                <a:solidFill>
                  <a:schemeClr val="tx2"/>
                </a:solidFill>
              </a:rPr>
              <a:t>E = 100</a:t>
            </a:r>
          </a:p>
        </p:txBody>
      </p:sp>
      <p:sp>
        <p:nvSpPr>
          <p:cNvPr id="17" name="ZoneTexte 10">
            <a:extLst>
              <a:ext uri="{FF2B5EF4-FFF2-40B4-BE49-F238E27FC236}">
                <a16:creationId xmlns:a16="http://schemas.microsoft.com/office/drawing/2014/main" id="{C28DAC86-D3E4-4560-819B-776F78E6C739}"/>
              </a:ext>
            </a:extLst>
          </p:cNvPr>
          <p:cNvSpPr txBox="1"/>
          <p:nvPr/>
        </p:nvSpPr>
        <p:spPr>
          <a:xfrm>
            <a:off x="573404" y="5494625"/>
            <a:ext cx="11045192" cy="400110"/>
          </a:xfrm>
          <a:prstGeom prst="rect">
            <a:avLst/>
          </a:prstGeom>
          <a:noFill/>
        </p:spPr>
        <p:txBody>
          <a:bodyPr wrap="square" rtlCol="0">
            <a:spAutoFit/>
          </a:bodyPr>
          <a:lstStyle/>
          <a:p>
            <a:r>
              <a:rPr lang="fr-FR" sz="2000" dirty="0">
                <a:solidFill>
                  <a:schemeClr val="tx2"/>
                </a:solidFill>
              </a:rPr>
              <a:t>Les résultats me semblaient très liés à la chance lors du choix aléatoire des actions au début des parties.</a:t>
            </a:r>
          </a:p>
        </p:txBody>
      </p:sp>
      <p:cxnSp>
        <p:nvCxnSpPr>
          <p:cNvPr id="19" name="Connecteur droit 16">
            <a:extLst>
              <a:ext uri="{FF2B5EF4-FFF2-40B4-BE49-F238E27FC236}">
                <a16:creationId xmlns:a16="http://schemas.microsoft.com/office/drawing/2014/main" id="{E415A79F-7AED-4ED8-B196-F9AB504F66C4}"/>
              </a:ext>
            </a:extLst>
          </p:cNvPr>
          <p:cNvCxnSpPr/>
          <p:nvPr/>
        </p:nvCxnSpPr>
        <p:spPr>
          <a:xfrm>
            <a:off x="3845166" y="1575962"/>
            <a:ext cx="0" cy="3600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Connecteur droit 16">
            <a:extLst>
              <a:ext uri="{FF2B5EF4-FFF2-40B4-BE49-F238E27FC236}">
                <a16:creationId xmlns:a16="http://schemas.microsoft.com/office/drawing/2014/main" id="{C9E5DFF1-A7B1-419F-816B-B7EFBF5A2D9F}"/>
              </a:ext>
            </a:extLst>
          </p:cNvPr>
          <p:cNvCxnSpPr/>
          <p:nvPr/>
        </p:nvCxnSpPr>
        <p:spPr>
          <a:xfrm>
            <a:off x="7628252" y="1600439"/>
            <a:ext cx="0" cy="3600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77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IV – Gagner en efficacité </a:t>
            </a:r>
            <a:r>
              <a:rPr lang="fr-FR" sz="2800" dirty="0"/>
              <a:t>– Suivre l’apprentissage</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14</a:t>
            </a:fld>
            <a:endParaRPr lang="fr-FR" dirty="0"/>
          </a:p>
        </p:txBody>
      </p:sp>
      <p:sp>
        <p:nvSpPr>
          <p:cNvPr id="8" name="ZoneTexte 10">
            <a:extLst>
              <a:ext uri="{FF2B5EF4-FFF2-40B4-BE49-F238E27FC236}">
                <a16:creationId xmlns:a16="http://schemas.microsoft.com/office/drawing/2014/main" id="{74F5822D-7B4A-4ECF-A8D1-DAD03A70BD97}"/>
              </a:ext>
            </a:extLst>
          </p:cNvPr>
          <p:cNvSpPr txBox="1"/>
          <p:nvPr/>
        </p:nvSpPr>
        <p:spPr>
          <a:xfrm>
            <a:off x="557528" y="866479"/>
            <a:ext cx="10547352" cy="707886"/>
          </a:xfrm>
          <a:prstGeom prst="rect">
            <a:avLst/>
          </a:prstGeom>
          <a:noFill/>
        </p:spPr>
        <p:txBody>
          <a:bodyPr wrap="square" rtlCol="0">
            <a:spAutoFit/>
          </a:bodyPr>
          <a:lstStyle/>
          <a:p>
            <a:r>
              <a:rPr lang="fr-FR" sz="2000" dirty="0">
                <a:solidFill>
                  <a:schemeClr val="tx2"/>
                </a:solidFill>
              </a:rPr>
              <a:t>Pour suivre l’apprentissage, j’ai utilisé la librairie « </a:t>
            </a:r>
            <a:r>
              <a:rPr lang="fr-FR" sz="2000" dirty="0" err="1">
                <a:solidFill>
                  <a:schemeClr val="tx2"/>
                </a:solidFill>
              </a:rPr>
              <a:t>tkinter</a:t>
            </a:r>
            <a:r>
              <a:rPr lang="fr-FR" sz="2000" dirty="0">
                <a:solidFill>
                  <a:schemeClr val="tx2"/>
                </a:solidFill>
              </a:rPr>
              <a:t> » pour me faire une fenêtre interactive qui pourrait m’afficher toutes les parties effectuées ainsi que tous leurs déplacements :</a:t>
            </a:r>
          </a:p>
        </p:txBody>
      </p:sp>
      <p:pic>
        <p:nvPicPr>
          <p:cNvPr id="5" name="Picture 4">
            <a:extLst>
              <a:ext uri="{FF2B5EF4-FFF2-40B4-BE49-F238E27FC236}">
                <a16:creationId xmlns:a16="http://schemas.microsoft.com/office/drawing/2014/main" id="{19739EC8-9F9B-42D8-A0A5-90EF837026DA}"/>
              </a:ext>
            </a:extLst>
          </p:cNvPr>
          <p:cNvPicPr>
            <a:picLocks noChangeAspect="1"/>
          </p:cNvPicPr>
          <p:nvPr/>
        </p:nvPicPr>
        <p:blipFill>
          <a:blip r:embed="rId3"/>
          <a:stretch>
            <a:fillRect/>
          </a:stretch>
        </p:blipFill>
        <p:spPr>
          <a:xfrm>
            <a:off x="573404" y="1722799"/>
            <a:ext cx="2356406" cy="1703588"/>
          </a:xfrm>
          <a:prstGeom prst="rect">
            <a:avLst/>
          </a:prstGeom>
        </p:spPr>
      </p:pic>
      <p:pic>
        <p:nvPicPr>
          <p:cNvPr id="9" name="Picture 8">
            <a:extLst>
              <a:ext uri="{FF2B5EF4-FFF2-40B4-BE49-F238E27FC236}">
                <a16:creationId xmlns:a16="http://schemas.microsoft.com/office/drawing/2014/main" id="{4F6B92B3-FCF6-4560-A9C4-86277AA6BA46}"/>
              </a:ext>
            </a:extLst>
          </p:cNvPr>
          <p:cNvPicPr>
            <a:picLocks noChangeAspect="1"/>
          </p:cNvPicPr>
          <p:nvPr/>
        </p:nvPicPr>
        <p:blipFill>
          <a:blip r:embed="rId4"/>
          <a:stretch>
            <a:fillRect/>
          </a:stretch>
        </p:blipFill>
        <p:spPr>
          <a:xfrm>
            <a:off x="3399764" y="2413630"/>
            <a:ext cx="2340000" cy="1670146"/>
          </a:xfrm>
          <a:prstGeom prst="rect">
            <a:avLst/>
          </a:prstGeom>
        </p:spPr>
      </p:pic>
      <p:pic>
        <p:nvPicPr>
          <p:cNvPr id="15" name="Picture 14">
            <a:extLst>
              <a:ext uri="{FF2B5EF4-FFF2-40B4-BE49-F238E27FC236}">
                <a16:creationId xmlns:a16="http://schemas.microsoft.com/office/drawing/2014/main" id="{365B61E0-427B-414F-8B30-7C47A1C4AE6F}"/>
              </a:ext>
            </a:extLst>
          </p:cNvPr>
          <p:cNvPicPr>
            <a:picLocks noChangeAspect="1"/>
          </p:cNvPicPr>
          <p:nvPr/>
        </p:nvPicPr>
        <p:blipFill>
          <a:blip r:embed="rId5"/>
          <a:stretch>
            <a:fillRect/>
          </a:stretch>
        </p:blipFill>
        <p:spPr>
          <a:xfrm>
            <a:off x="6280838" y="1664524"/>
            <a:ext cx="2340000" cy="1674618"/>
          </a:xfrm>
          <a:prstGeom prst="rect">
            <a:avLst/>
          </a:prstGeom>
        </p:spPr>
      </p:pic>
      <p:sp>
        <p:nvSpPr>
          <p:cNvPr id="21" name="ZoneTexte 10">
            <a:extLst>
              <a:ext uri="{FF2B5EF4-FFF2-40B4-BE49-F238E27FC236}">
                <a16:creationId xmlns:a16="http://schemas.microsoft.com/office/drawing/2014/main" id="{CC12AF76-0C2B-42A7-B33D-07DD160C1430}"/>
              </a:ext>
            </a:extLst>
          </p:cNvPr>
          <p:cNvSpPr txBox="1"/>
          <p:nvPr/>
        </p:nvSpPr>
        <p:spPr>
          <a:xfrm>
            <a:off x="557528" y="4415044"/>
            <a:ext cx="11045192" cy="707886"/>
          </a:xfrm>
          <a:prstGeom prst="rect">
            <a:avLst/>
          </a:prstGeom>
          <a:noFill/>
        </p:spPr>
        <p:txBody>
          <a:bodyPr wrap="square" rtlCol="0">
            <a:spAutoFit/>
          </a:bodyPr>
          <a:lstStyle/>
          <a:p>
            <a:r>
              <a:rPr lang="fr-FR" sz="2000" dirty="0">
                <a:solidFill>
                  <a:schemeClr val="tx2"/>
                </a:solidFill>
              </a:rPr>
              <a:t>Et en suivant les parties, cela m’a </a:t>
            </a:r>
            <a:r>
              <a:rPr lang="fr-FR" sz="2000" b="1" dirty="0">
                <a:solidFill>
                  <a:schemeClr val="tx2"/>
                </a:solidFill>
              </a:rPr>
              <a:t>conforté</a:t>
            </a:r>
            <a:r>
              <a:rPr lang="fr-FR" sz="2000" dirty="0">
                <a:solidFill>
                  <a:schemeClr val="tx2"/>
                </a:solidFill>
              </a:rPr>
              <a:t> dans l’idée que les résultats me semblaient très liés à la chance lors du choix aléatoire des actions au début des parties.</a:t>
            </a:r>
          </a:p>
        </p:txBody>
      </p:sp>
      <p:sp>
        <p:nvSpPr>
          <p:cNvPr id="22" name="ZoneTexte 10">
            <a:extLst>
              <a:ext uri="{FF2B5EF4-FFF2-40B4-BE49-F238E27FC236}">
                <a16:creationId xmlns:a16="http://schemas.microsoft.com/office/drawing/2014/main" id="{700A555F-311E-4B76-9C07-3E5152F4E723}"/>
              </a:ext>
            </a:extLst>
          </p:cNvPr>
          <p:cNvSpPr txBox="1"/>
          <p:nvPr/>
        </p:nvSpPr>
        <p:spPr>
          <a:xfrm>
            <a:off x="557528" y="5210175"/>
            <a:ext cx="11045192" cy="707886"/>
          </a:xfrm>
          <a:prstGeom prst="rect">
            <a:avLst/>
          </a:prstGeom>
          <a:noFill/>
        </p:spPr>
        <p:txBody>
          <a:bodyPr wrap="square" rtlCol="0">
            <a:spAutoFit/>
          </a:bodyPr>
          <a:lstStyle/>
          <a:p>
            <a:r>
              <a:rPr lang="fr-FR" sz="2000" dirty="0">
                <a:solidFill>
                  <a:schemeClr val="tx2"/>
                </a:solidFill>
              </a:rPr>
              <a:t>C’est pourquoi j’ai eu l’idée </a:t>
            </a:r>
            <a:r>
              <a:rPr lang="fr-FR" sz="2000" b="1" dirty="0">
                <a:solidFill>
                  <a:schemeClr val="tx2"/>
                </a:solidFill>
              </a:rPr>
              <a:t>d’augmenter</a:t>
            </a:r>
            <a:r>
              <a:rPr lang="fr-FR" sz="2000" dirty="0">
                <a:solidFill>
                  <a:schemeClr val="tx2"/>
                </a:solidFill>
              </a:rPr>
              <a:t> </a:t>
            </a:r>
            <a:r>
              <a:rPr lang="fr-FR" sz="2000" b="1" dirty="0">
                <a:solidFill>
                  <a:schemeClr val="tx2"/>
                </a:solidFill>
              </a:rPr>
              <a:t>la</a:t>
            </a:r>
            <a:r>
              <a:rPr lang="fr-FR" sz="2000" dirty="0">
                <a:solidFill>
                  <a:schemeClr val="tx2"/>
                </a:solidFill>
              </a:rPr>
              <a:t> </a:t>
            </a:r>
            <a:r>
              <a:rPr lang="fr-FR" sz="2000" b="1" dirty="0">
                <a:solidFill>
                  <a:schemeClr val="tx2"/>
                </a:solidFill>
              </a:rPr>
              <a:t>taille</a:t>
            </a:r>
            <a:r>
              <a:rPr lang="fr-FR" sz="2000" dirty="0">
                <a:solidFill>
                  <a:schemeClr val="tx2"/>
                </a:solidFill>
              </a:rPr>
              <a:t> </a:t>
            </a:r>
            <a:r>
              <a:rPr lang="fr-FR" sz="2000" b="1" dirty="0">
                <a:solidFill>
                  <a:schemeClr val="tx2"/>
                </a:solidFill>
              </a:rPr>
              <a:t>du</a:t>
            </a:r>
            <a:r>
              <a:rPr lang="fr-FR" sz="2000" dirty="0">
                <a:solidFill>
                  <a:schemeClr val="tx2"/>
                </a:solidFill>
              </a:rPr>
              <a:t> </a:t>
            </a:r>
            <a:r>
              <a:rPr lang="fr-FR" sz="2000" b="1" dirty="0">
                <a:solidFill>
                  <a:schemeClr val="tx2"/>
                </a:solidFill>
              </a:rPr>
              <a:t>plateau</a:t>
            </a:r>
            <a:r>
              <a:rPr lang="fr-FR" sz="2000" dirty="0">
                <a:solidFill>
                  <a:schemeClr val="tx2"/>
                </a:solidFill>
              </a:rPr>
              <a:t> pour mieux comprendre le comportement de notre intelligence artificielle.</a:t>
            </a:r>
          </a:p>
        </p:txBody>
      </p:sp>
      <p:pic>
        <p:nvPicPr>
          <p:cNvPr id="23" name="Picture 22">
            <a:extLst>
              <a:ext uri="{FF2B5EF4-FFF2-40B4-BE49-F238E27FC236}">
                <a16:creationId xmlns:a16="http://schemas.microsoft.com/office/drawing/2014/main" id="{EA5AC758-4252-4D30-B0D1-952867F5294E}"/>
              </a:ext>
            </a:extLst>
          </p:cNvPr>
          <p:cNvPicPr>
            <a:picLocks noChangeAspect="1"/>
          </p:cNvPicPr>
          <p:nvPr/>
        </p:nvPicPr>
        <p:blipFill>
          <a:blip r:embed="rId6"/>
          <a:stretch>
            <a:fillRect/>
          </a:stretch>
        </p:blipFill>
        <p:spPr>
          <a:xfrm>
            <a:off x="9090792" y="2494766"/>
            <a:ext cx="2340000" cy="1688752"/>
          </a:xfrm>
          <a:prstGeom prst="rect">
            <a:avLst/>
          </a:prstGeom>
        </p:spPr>
      </p:pic>
      <p:cxnSp>
        <p:nvCxnSpPr>
          <p:cNvPr id="25" name="Straight Arrow Connector 24">
            <a:extLst>
              <a:ext uri="{FF2B5EF4-FFF2-40B4-BE49-F238E27FC236}">
                <a16:creationId xmlns:a16="http://schemas.microsoft.com/office/drawing/2014/main" id="{F08857EF-175F-4BF3-A34B-7CCEE27B8259}"/>
              </a:ext>
            </a:extLst>
          </p:cNvPr>
          <p:cNvCxnSpPr>
            <a:stCxn id="5" idx="3"/>
            <a:endCxn id="9" idx="1"/>
          </p:cNvCxnSpPr>
          <p:nvPr/>
        </p:nvCxnSpPr>
        <p:spPr>
          <a:xfrm>
            <a:off x="2929810" y="2574593"/>
            <a:ext cx="469954" cy="67411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D593BFCE-1759-4A77-A7F3-9F178CC3D397}"/>
              </a:ext>
            </a:extLst>
          </p:cNvPr>
          <p:cNvCxnSpPr>
            <a:cxnSpLocks/>
            <a:stCxn id="9" idx="3"/>
            <a:endCxn id="15" idx="1"/>
          </p:cNvCxnSpPr>
          <p:nvPr/>
        </p:nvCxnSpPr>
        <p:spPr>
          <a:xfrm flipV="1">
            <a:off x="5739764" y="2501833"/>
            <a:ext cx="541074" cy="746870"/>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7CCD26B4-677B-4800-BE01-B117BB5B6C53}"/>
              </a:ext>
            </a:extLst>
          </p:cNvPr>
          <p:cNvCxnSpPr>
            <a:cxnSpLocks/>
            <a:stCxn id="15" idx="3"/>
            <a:endCxn id="23" idx="1"/>
          </p:cNvCxnSpPr>
          <p:nvPr/>
        </p:nvCxnSpPr>
        <p:spPr>
          <a:xfrm>
            <a:off x="8620838" y="2501833"/>
            <a:ext cx="469954" cy="837309"/>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1894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V – Développement du 2</a:t>
            </a:r>
            <a:r>
              <a:rPr lang="fr-FR" sz="3200" baseline="30000" dirty="0"/>
              <a:t>ème</a:t>
            </a:r>
            <a:r>
              <a:rPr lang="fr-FR" sz="3200" dirty="0"/>
              <a:t> Jeu </a:t>
            </a:r>
            <a:r>
              <a:rPr lang="fr-FR" sz="2800" dirty="0"/>
              <a:t>– </a:t>
            </a:r>
            <a:r>
              <a:rPr lang="fr-FR" sz="2400" dirty="0"/>
              <a:t>Environnement</a:t>
            </a:r>
            <a:r>
              <a:rPr lang="fr-FR" sz="2800" dirty="0"/>
              <a:t> </a:t>
            </a:r>
            <a:r>
              <a:rPr lang="fr-FR" sz="2400" dirty="0"/>
              <a:t>6 par 4</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15</a:t>
            </a:fld>
            <a:endParaRPr lang="fr-FR" dirty="0"/>
          </a:p>
        </p:txBody>
      </p:sp>
      <p:sp>
        <p:nvSpPr>
          <p:cNvPr id="17" name="ZoneTexte 10">
            <a:extLst>
              <a:ext uri="{FF2B5EF4-FFF2-40B4-BE49-F238E27FC236}">
                <a16:creationId xmlns:a16="http://schemas.microsoft.com/office/drawing/2014/main" id="{8A25A162-A5FC-4F11-B063-9F3014FA7948}"/>
              </a:ext>
            </a:extLst>
          </p:cNvPr>
          <p:cNvSpPr txBox="1"/>
          <p:nvPr/>
        </p:nvSpPr>
        <p:spPr>
          <a:xfrm>
            <a:off x="682785" y="862688"/>
            <a:ext cx="10627360" cy="400110"/>
          </a:xfrm>
          <a:prstGeom prst="rect">
            <a:avLst/>
          </a:prstGeom>
          <a:noFill/>
        </p:spPr>
        <p:txBody>
          <a:bodyPr wrap="square" rtlCol="0">
            <a:spAutoFit/>
          </a:bodyPr>
          <a:lstStyle/>
          <a:p>
            <a:r>
              <a:rPr lang="fr-FR" sz="2000" dirty="0">
                <a:solidFill>
                  <a:schemeClr val="tx2"/>
                </a:solidFill>
              </a:rPr>
              <a:t>J’ai commencer par faire un plateau de 6 colonnes pour 4 lignes :</a:t>
            </a:r>
          </a:p>
        </p:txBody>
      </p:sp>
      <p:pic>
        <p:nvPicPr>
          <p:cNvPr id="6" name="Picture 5">
            <a:extLst>
              <a:ext uri="{FF2B5EF4-FFF2-40B4-BE49-F238E27FC236}">
                <a16:creationId xmlns:a16="http://schemas.microsoft.com/office/drawing/2014/main" id="{70642518-82C0-4960-9A46-8B10C8F4C7AA}"/>
              </a:ext>
            </a:extLst>
          </p:cNvPr>
          <p:cNvPicPr>
            <a:picLocks noChangeAspect="1"/>
          </p:cNvPicPr>
          <p:nvPr/>
        </p:nvPicPr>
        <p:blipFill>
          <a:blip r:embed="rId3"/>
          <a:stretch>
            <a:fillRect/>
          </a:stretch>
        </p:blipFill>
        <p:spPr>
          <a:xfrm>
            <a:off x="774225" y="1417565"/>
            <a:ext cx="5778975" cy="2493051"/>
          </a:xfrm>
          <a:prstGeom prst="rect">
            <a:avLst/>
          </a:prstGeom>
        </p:spPr>
      </p:pic>
      <p:pic>
        <p:nvPicPr>
          <p:cNvPr id="8" name="Picture 7">
            <a:extLst>
              <a:ext uri="{FF2B5EF4-FFF2-40B4-BE49-F238E27FC236}">
                <a16:creationId xmlns:a16="http://schemas.microsoft.com/office/drawing/2014/main" id="{583B6269-A2D9-45A4-BEBA-159391E90388}"/>
              </a:ext>
            </a:extLst>
          </p:cNvPr>
          <p:cNvPicPr>
            <a:picLocks noChangeAspect="1"/>
          </p:cNvPicPr>
          <p:nvPr/>
        </p:nvPicPr>
        <p:blipFill>
          <a:blip r:embed="rId4"/>
          <a:stretch>
            <a:fillRect/>
          </a:stretch>
        </p:blipFill>
        <p:spPr>
          <a:xfrm>
            <a:off x="7963060" y="1062743"/>
            <a:ext cx="2549600" cy="3562833"/>
          </a:xfrm>
          <a:prstGeom prst="rect">
            <a:avLst/>
          </a:prstGeom>
        </p:spPr>
      </p:pic>
      <p:pic>
        <p:nvPicPr>
          <p:cNvPr id="10" name="Picture 9">
            <a:extLst>
              <a:ext uri="{FF2B5EF4-FFF2-40B4-BE49-F238E27FC236}">
                <a16:creationId xmlns:a16="http://schemas.microsoft.com/office/drawing/2014/main" id="{E27EF10F-B816-4957-B001-0E809FE54469}"/>
              </a:ext>
            </a:extLst>
          </p:cNvPr>
          <p:cNvPicPr>
            <a:picLocks noChangeAspect="1"/>
          </p:cNvPicPr>
          <p:nvPr/>
        </p:nvPicPr>
        <p:blipFill>
          <a:blip r:embed="rId5"/>
          <a:stretch>
            <a:fillRect/>
          </a:stretch>
        </p:blipFill>
        <p:spPr>
          <a:xfrm>
            <a:off x="682785" y="4065383"/>
            <a:ext cx="3583773" cy="2049603"/>
          </a:xfrm>
          <a:prstGeom prst="rect">
            <a:avLst/>
          </a:prstGeom>
        </p:spPr>
      </p:pic>
      <p:sp>
        <p:nvSpPr>
          <p:cNvPr id="13" name="ZoneTexte 10">
            <a:extLst>
              <a:ext uri="{FF2B5EF4-FFF2-40B4-BE49-F238E27FC236}">
                <a16:creationId xmlns:a16="http://schemas.microsoft.com/office/drawing/2014/main" id="{020F647D-CB3E-462F-B8BC-72DAADFA7864}"/>
              </a:ext>
            </a:extLst>
          </p:cNvPr>
          <p:cNvSpPr txBox="1"/>
          <p:nvPr/>
        </p:nvSpPr>
        <p:spPr>
          <a:xfrm>
            <a:off x="4492784" y="4839848"/>
            <a:ext cx="7374095" cy="1015663"/>
          </a:xfrm>
          <a:prstGeom prst="rect">
            <a:avLst/>
          </a:prstGeom>
          <a:noFill/>
        </p:spPr>
        <p:txBody>
          <a:bodyPr wrap="square" rtlCol="0">
            <a:spAutoFit/>
          </a:bodyPr>
          <a:lstStyle/>
          <a:p>
            <a:r>
              <a:rPr lang="fr-FR" sz="2000" dirty="0">
                <a:solidFill>
                  <a:schemeClr val="tx2"/>
                </a:solidFill>
              </a:rPr>
              <a:t>Les résultats étaient </a:t>
            </a:r>
            <a:r>
              <a:rPr lang="fr-FR" sz="2000" b="1" dirty="0">
                <a:solidFill>
                  <a:schemeClr val="tx2"/>
                </a:solidFill>
              </a:rPr>
              <a:t>plutôt bon dès le 1</a:t>
            </a:r>
            <a:r>
              <a:rPr lang="fr-FR" sz="2000" b="1" baseline="30000" dirty="0">
                <a:solidFill>
                  <a:schemeClr val="tx2"/>
                </a:solidFill>
              </a:rPr>
              <a:t>er</a:t>
            </a:r>
            <a:r>
              <a:rPr lang="fr-FR" sz="2000" b="1" dirty="0">
                <a:solidFill>
                  <a:schemeClr val="tx2"/>
                </a:solidFill>
              </a:rPr>
              <a:t> test</a:t>
            </a:r>
            <a:r>
              <a:rPr lang="fr-FR" sz="2000" dirty="0">
                <a:solidFill>
                  <a:schemeClr val="tx2"/>
                </a:solidFill>
              </a:rPr>
              <a:t>, </a:t>
            </a:r>
          </a:p>
          <a:p>
            <a:r>
              <a:rPr lang="fr-FR" sz="2000" dirty="0">
                <a:solidFill>
                  <a:schemeClr val="tx2"/>
                </a:solidFill>
              </a:rPr>
              <a:t>Mais avant de changer les récompenses ou les paramètres,</a:t>
            </a:r>
          </a:p>
          <a:p>
            <a:r>
              <a:rPr lang="fr-FR" sz="2000" dirty="0">
                <a:solidFill>
                  <a:schemeClr val="tx2"/>
                </a:solidFill>
              </a:rPr>
              <a:t>Je me suis dis : « </a:t>
            </a:r>
            <a:r>
              <a:rPr lang="fr-FR" sz="2000" dirty="0">
                <a:solidFill>
                  <a:schemeClr val="bg2"/>
                </a:solidFill>
              </a:rPr>
              <a:t>pourquoi ne pas directement viser plus haut ? </a:t>
            </a:r>
            <a:r>
              <a:rPr lang="fr-FR" sz="2000" dirty="0">
                <a:solidFill>
                  <a:schemeClr val="tx2"/>
                </a:solidFill>
              </a:rPr>
              <a:t>»…</a:t>
            </a:r>
          </a:p>
        </p:txBody>
      </p:sp>
    </p:spTree>
    <p:extLst>
      <p:ext uri="{BB962C8B-B14F-4D97-AF65-F5344CB8AC3E}">
        <p14:creationId xmlns:p14="http://schemas.microsoft.com/office/powerpoint/2010/main" val="173953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V – Développement du 2</a:t>
            </a:r>
            <a:r>
              <a:rPr lang="fr-FR" sz="3200" baseline="30000" dirty="0"/>
              <a:t>ème</a:t>
            </a:r>
            <a:r>
              <a:rPr lang="fr-FR" sz="3200" dirty="0"/>
              <a:t> Jeu </a:t>
            </a:r>
            <a:r>
              <a:rPr lang="fr-FR" sz="2800" dirty="0"/>
              <a:t>– </a:t>
            </a:r>
            <a:r>
              <a:rPr lang="fr-FR" sz="2400" dirty="0"/>
              <a:t>Environnement</a:t>
            </a:r>
            <a:r>
              <a:rPr lang="fr-FR" sz="2800" dirty="0"/>
              <a:t> </a:t>
            </a:r>
            <a:r>
              <a:rPr lang="fr-FR" sz="2400" dirty="0"/>
              <a:t>aléatoire</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16</a:t>
            </a:fld>
            <a:endParaRPr lang="fr-FR" dirty="0"/>
          </a:p>
        </p:txBody>
      </p:sp>
      <p:sp>
        <p:nvSpPr>
          <p:cNvPr id="17" name="ZoneTexte 10">
            <a:extLst>
              <a:ext uri="{FF2B5EF4-FFF2-40B4-BE49-F238E27FC236}">
                <a16:creationId xmlns:a16="http://schemas.microsoft.com/office/drawing/2014/main" id="{8A25A162-A5FC-4F11-B063-9F3014FA7948}"/>
              </a:ext>
            </a:extLst>
          </p:cNvPr>
          <p:cNvSpPr txBox="1"/>
          <p:nvPr/>
        </p:nvSpPr>
        <p:spPr>
          <a:xfrm>
            <a:off x="682785" y="862688"/>
            <a:ext cx="10627360" cy="707886"/>
          </a:xfrm>
          <a:prstGeom prst="rect">
            <a:avLst/>
          </a:prstGeom>
          <a:noFill/>
        </p:spPr>
        <p:txBody>
          <a:bodyPr wrap="square" rtlCol="0">
            <a:spAutoFit/>
          </a:bodyPr>
          <a:lstStyle/>
          <a:p>
            <a:r>
              <a:rPr lang="fr-FR" sz="2000" dirty="0">
                <a:solidFill>
                  <a:schemeClr val="tx2"/>
                </a:solidFill>
              </a:rPr>
              <a:t>J’ai donc instauré un nouveau paramètre « </a:t>
            </a:r>
            <a:r>
              <a:rPr lang="fr-FR" sz="2000" dirty="0" err="1">
                <a:solidFill>
                  <a:schemeClr val="tx2"/>
                </a:solidFill>
              </a:rPr>
              <a:t>nb_case</a:t>
            </a:r>
            <a:r>
              <a:rPr lang="fr-FR" sz="2000" dirty="0">
                <a:solidFill>
                  <a:schemeClr val="tx2"/>
                </a:solidFill>
              </a:rPr>
              <a:t> » qui va me permettre de générer des plateaux de jeux carrés avec « </a:t>
            </a:r>
            <a:r>
              <a:rPr lang="fr-FR" sz="2000" dirty="0" err="1">
                <a:solidFill>
                  <a:schemeClr val="tx2"/>
                </a:solidFill>
              </a:rPr>
              <a:t>nb_case</a:t>
            </a:r>
            <a:r>
              <a:rPr lang="fr-FR" sz="2000" dirty="0">
                <a:solidFill>
                  <a:schemeClr val="tx2"/>
                </a:solidFill>
              </a:rPr>
              <a:t> » lignes et « </a:t>
            </a:r>
            <a:r>
              <a:rPr lang="fr-FR" sz="2000" dirty="0" err="1">
                <a:solidFill>
                  <a:schemeClr val="tx2"/>
                </a:solidFill>
              </a:rPr>
              <a:t>nb_case</a:t>
            </a:r>
            <a:r>
              <a:rPr lang="fr-FR" sz="2000" dirty="0">
                <a:solidFill>
                  <a:schemeClr val="tx2"/>
                </a:solidFill>
              </a:rPr>
              <a:t> » colonnes :</a:t>
            </a:r>
          </a:p>
        </p:txBody>
      </p:sp>
      <p:pic>
        <p:nvPicPr>
          <p:cNvPr id="5" name="Picture 4">
            <a:extLst>
              <a:ext uri="{FF2B5EF4-FFF2-40B4-BE49-F238E27FC236}">
                <a16:creationId xmlns:a16="http://schemas.microsoft.com/office/drawing/2014/main" id="{D7912812-FBD8-484A-98AA-0876FE0161A6}"/>
              </a:ext>
            </a:extLst>
          </p:cNvPr>
          <p:cNvPicPr>
            <a:picLocks noChangeAspect="1"/>
          </p:cNvPicPr>
          <p:nvPr/>
        </p:nvPicPr>
        <p:blipFill>
          <a:blip r:embed="rId3"/>
          <a:stretch>
            <a:fillRect/>
          </a:stretch>
        </p:blipFill>
        <p:spPr>
          <a:xfrm>
            <a:off x="762477" y="1720563"/>
            <a:ext cx="10467975" cy="2609850"/>
          </a:xfrm>
          <a:prstGeom prst="rect">
            <a:avLst/>
          </a:prstGeom>
        </p:spPr>
      </p:pic>
      <p:sp>
        <p:nvSpPr>
          <p:cNvPr id="11" name="ZoneTexte 10">
            <a:extLst>
              <a:ext uri="{FF2B5EF4-FFF2-40B4-BE49-F238E27FC236}">
                <a16:creationId xmlns:a16="http://schemas.microsoft.com/office/drawing/2014/main" id="{E3D6A26A-0A9E-4EB7-BF34-EA3617A5929C}"/>
              </a:ext>
            </a:extLst>
          </p:cNvPr>
          <p:cNvSpPr txBox="1"/>
          <p:nvPr/>
        </p:nvSpPr>
        <p:spPr>
          <a:xfrm>
            <a:off x="682785" y="4480402"/>
            <a:ext cx="10879295" cy="1631216"/>
          </a:xfrm>
          <a:prstGeom prst="rect">
            <a:avLst/>
          </a:prstGeom>
          <a:noFill/>
        </p:spPr>
        <p:txBody>
          <a:bodyPr wrap="square" rtlCol="0">
            <a:spAutoFit/>
          </a:bodyPr>
          <a:lstStyle/>
          <a:p>
            <a:r>
              <a:rPr lang="fr-FR" sz="2000" b="1" dirty="0">
                <a:solidFill>
                  <a:schemeClr val="tx2"/>
                </a:solidFill>
              </a:rPr>
              <a:t>Les cases « Start » et « End » seront forcément respectivement en haut à gauche et en bas à droite.</a:t>
            </a:r>
          </a:p>
          <a:p>
            <a:r>
              <a:rPr lang="fr-FR" sz="2000" dirty="0">
                <a:solidFill>
                  <a:schemeClr val="bg2"/>
                </a:solidFill>
              </a:rPr>
              <a:t>Les autres cases seront remplies aléatoirement avec une probabilité de 80% d’être vides, et 20% d’avoir un dragon.</a:t>
            </a:r>
          </a:p>
          <a:p>
            <a:r>
              <a:rPr lang="fr-FR" sz="2000" dirty="0">
                <a:solidFill>
                  <a:schemeClr val="tx2"/>
                </a:solidFill>
              </a:rPr>
              <a:t>L’environnement est affiché avant de lancer l’apprentissage pour que l’utilisateur s’assure que le niveau est possible (le joyau est atteignable).</a:t>
            </a:r>
          </a:p>
        </p:txBody>
      </p:sp>
    </p:spTree>
    <p:extLst>
      <p:ext uri="{BB962C8B-B14F-4D97-AF65-F5344CB8AC3E}">
        <p14:creationId xmlns:p14="http://schemas.microsoft.com/office/powerpoint/2010/main" val="421080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V – Développement du 2</a:t>
            </a:r>
            <a:r>
              <a:rPr lang="fr-FR" sz="3200" baseline="30000" dirty="0"/>
              <a:t>ème</a:t>
            </a:r>
            <a:r>
              <a:rPr lang="fr-FR" sz="3200" dirty="0"/>
              <a:t> Jeu </a:t>
            </a:r>
            <a:r>
              <a:rPr lang="fr-FR" sz="2800" dirty="0"/>
              <a:t>– </a:t>
            </a:r>
            <a:r>
              <a:rPr lang="fr-FR" sz="2400" dirty="0"/>
              <a:t>Résultats</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17</a:t>
            </a:fld>
            <a:endParaRPr lang="fr-FR" dirty="0"/>
          </a:p>
        </p:txBody>
      </p:sp>
      <p:sp>
        <p:nvSpPr>
          <p:cNvPr id="17" name="ZoneTexte 10">
            <a:extLst>
              <a:ext uri="{FF2B5EF4-FFF2-40B4-BE49-F238E27FC236}">
                <a16:creationId xmlns:a16="http://schemas.microsoft.com/office/drawing/2014/main" id="{8A25A162-A5FC-4F11-B063-9F3014FA7948}"/>
              </a:ext>
            </a:extLst>
          </p:cNvPr>
          <p:cNvSpPr txBox="1"/>
          <p:nvPr/>
        </p:nvSpPr>
        <p:spPr>
          <a:xfrm>
            <a:off x="311024" y="692478"/>
            <a:ext cx="3077122" cy="400110"/>
          </a:xfrm>
          <a:prstGeom prst="rect">
            <a:avLst/>
          </a:prstGeom>
          <a:noFill/>
        </p:spPr>
        <p:txBody>
          <a:bodyPr wrap="square" rtlCol="0">
            <a:spAutoFit/>
          </a:bodyPr>
          <a:lstStyle/>
          <a:p>
            <a:pPr algn="ctr"/>
            <a:r>
              <a:rPr lang="fr-FR" sz="2000" dirty="0">
                <a:solidFill>
                  <a:schemeClr val="tx2"/>
                </a:solidFill>
              </a:rPr>
              <a:t>J’ai commencé par du 5x5 :</a:t>
            </a:r>
          </a:p>
        </p:txBody>
      </p:sp>
      <p:pic>
        <p:nvPicPr>
          <p:cNvPr id="6" name="Picture 5">
            <a:extLst>
              <a:ext uri="{FF2B5EF4-FFF2-40B4-BE49-F238E27FC236}">
                <a16:creationId xmlns:a16="http://schemas.microsoft.com/office/drawing/2014/main" id="{45DF823E-A59A-4E93-B0B7-CA00DF0EE99C}"/>
              </a:ext>
            </a:extLst>
          </p:cNvPr>
          <p:cNvPicPr>
            <a:picLocks noChangeAspect="1"/>
          </p:cNvPicPr>
          <p:nvPr/>
        </p:nvPicPr>
        <p:blipFill>
          <a:blip r:embed="rId3"/>
          <a:stretch>
            <a:fillRect/>
          </a:stretch>
        </p:blipFill>
        <p:spPr>
          <a:xfrm>
            <a:off x="769585" y="4478036"/>
            <a:ext cx="2160000" cy="1613334"/>
          </a:xfrm>
          <a:prstGeom prst="rect">
            <a:avLst/>
          </a:prstGeom>
        </p:spPr>
      </p:pic>
      <p:pic>
        <p:nvPicPr>
          <p:cNvPr id="8" name="Picture 7">
            <a:extLst>
              <a:ext uri="{FF2B5EF4-FFF2-40B4-BE49-F238E27FC236}">
                <a16:creationId xmlns:a16="http://schemas.microsoft.com/office/drawing/2014/main" id="{D8BED396-95AB-4D63-A15D-3041E95A2074}"/>
              </a:ext>
            </a:extLst>
          </p:cNvPr>
          <p:cNvPicPr>
            <a:picLocks noChangeAspect="1"/>
          </p:cNvPicPr>
          <p:nvPr/>
        </p:nvPicPr>
        <p:blipFill>
          <a:blip r:embed="rId4"/>
          <a:stretch>
            <a:fillRect/>
          </a:stretch>
        </p:blipFill>
        <p:spPr>
          <a:xfrm>
            <a:off x="652205" y="1145834"/>
            <a:ext cx="2340000" cy="3235433"/>
          </a:xfrm>
          <a:prstGeom prst="rect">
            <a:avLst/>
          </a:prstGeom>
        </p:spPr>
      </p:pic>
      <p:sp>
        <p:nvSpPr>
          <p:cNvPr id="14" name="ZoneTexte 10">
            <a:extLst>
              <a:ext uri="{FF2B5EF4-FFF2-40B4-BE49-F238E27FC236}">
                <a16:creationId xmlns:a16="http://schemas.microsoft.com/office/drawing/2014/main" id="{2C30BCEB-151C-49E8-A783-527B70A20379}"/>
              </a:ext>
            </a:extLst>
          </p:cNvPr>
          <p:cNvSpPr txBox="1"/>
          <p:nvPr/>
        </p:nvSpPr>
        <p:spPr>
          <a:xfrm>
            <a:off x="6227918" y="692478"/>
            <a:ext cx="1811680" cy="400110"/>
          </a:xfrm>
          <a:prstGeom prst="rect">
            <a:avLst/>
          </a:prstGeom>
          <a:noFill/>
        </p:spPr>
        <p:txBody>
          <a:bodyPr wrap="square" rtlCol="0">
            <a:spAutoFit/>
          </a:bodyPr>
          <a:lstStyle/>
          <a:p>
            <a:pPr algn="ctr"/>
            <a:r>
              <a:rPr lang="fr-FR" sz="2000" dirty="0">
                <a:solidFill>
                  <a:schemeClr val="tx2"/>
                </a:solidFill>
              </a:rPr>
              <a:t>Puis du 9x9 :</a:t>
            </a:r>
          </a:p>
        </p:txBody>
      </p:sp>
      <p:sp>
        <p:nvSpPr>
          <p:cNvPr id="15" name="ZoneTexte 10">
            <a:extLst>
              <a:ext uri="{FF2B5EF4-FFF2-40B4-BE49-F238E27FC236}">
                <a16:creationId xmlns:a16="http://schemas.microsoft.com/office/drawing/2014/main" id="{EA38EAFC-E1DC-4F14-8636-6FEC56150777}"/>
              </a:ext>
            </a:extLst>
          </p:cNvPr>
          <p:cNvSpPr txBox="1"/>
          <p:nvPr/>
        </p:nvSpPr>
        <p:spPr>
          <a:xfrm>
            <a:off x="8691065" y="545609"/>
            <a:ext cx="3198335" cy="677108"/>
          </a:xfrm>
          <a:prstGeom prst="rect">
            <a:avLst/>
          </a:prstGeom>
          <a:noFill/>
        </p:spPr>
        <p:txBody>
          <a:bodyPr wrap="square" rtlCol="0">
            <a:spAutoFit/>
          </a:bodyPr>
          <a:lstStyle/>
          <a:p>
            <a:pPr algn="ctr"/>
            <a:r>
              <a:rPr lang="fr-FR" sz="2000" dirty="0">
                <a:solidFill>
                  <a:schemeClr val="tx2"/>
                </a:solidFill>
              </a:rPr>
              <a:t>Jusqu’à du 18x18</a:t>
            </a:r>
          </a:p>
          <a:p>
            <a:pPr algn="ctr"/>
            <a:r>
              <a:rPr lang="fr-FR" sz="1600" dirty="0">
                <a:solidFill>
                  <a:schemeClr val="tx2"/>
                </a:solidFill>
              </a:rPr>
              <a:t>(limite affichable par mon écran) </a:t>
            </a:r>
            <a:r>
              <a:rPr lang="fr-FR" dirty="0">
                <a:solidFill>
                  <a:schemeClr val="tx2"/>
                </a:solidFill>
              </a:rPr>
              <a:t>:</a:t>
            </a:r>
          </a:p>
        </p:txBody>
      </p:sp>
      <p:pic>
        <p:nvPicPr>
          <p:cNvPr id="10" name="Picture 9">
            <a:extLst>
              <a:ext uri="{FF2B5EF4-FFF2-40B4-BE49-F238E27FC236}">
                <a16:creationId xmlns:a16="http://schemas.microsoft.com/office/drawing/2014/main" id="{EC1EBC5C-35DD-4F35-BE5F-7AB8FAD49AA5}"/>
              </a:ext>
            </a:extLst>
          </p:cNvPr>
          <p:cNvPicPr>
            <a:picLocks noChangeAspect="1"/>
          </p:cNvPicPr>
          <p:nvPr/>
        </p:nvPicPr>
        <p:blipFill>
          <a:blip r:embed="rId5"/>
          <a:stretch>
            <a:fillRect/>
          </a:stretch>
        </p:blipFill>
        <p:spPr>
          <a:xfrm>
            <a:off x="5963757" y="1196131"/>
            <a:ext cx="2340000" cy="3185136"/>
          </a:xfrm>
          <a:prstGeom prst="rect">
            <a:avLst/>
          </a:prstGeom>
        </p:spPr>
      </p:pic>
      <p:pic>
        <p:nvPicPr>
          <p:cNvPr id="18" name="Picture 17">
            <a:extLst>
              <a:ext uri="{FF2B5EF4-FFF2-40B4-BE49-F238E27FC236}">
                <a16:creationId xmlns:a16="http://schemas.microsoft.com/office/drawing/2014/main" id="{5A4D7873-820B-41F8-A037-105E843B476D}"/>
              </a:ext>
            </a:extLst>
          </p:cNvPr>
          <p:cNvPicPr>
            <a:picLocks noChangeAspect="1"/>
          </p:cNvPicPr>
          <p:nvPr/>
        </p:nvPicPr>
        <p:blipFill>
          <a:blip r:embed="rId6"/>
          <a:stretch>
            <a:fillRect/>
          </a:stretch>
        </p:blipFill>
        <p:spPr>
          <a:xfrm>
            <a:off x="6143757" y="4566701"/>
            <a:ext cx="2160000" cy="1524669"/>
          </a:xfrm>
          <a:prstGeom prst="rect">
            <a:avLst/>
          </a:prstGeom>
        </p:spPr>
      </p:pic>
      <p:pic>
        <p:nvPicPr>
          <p:cNvPr id="20" name="Picture 19">
            <a:extLst>
              <a:ext uri="{FF2B5EF4-FFF2-40B4-BE49-F238E27FC236}">
                <a16:creationId xmlns:a16="http://schemas.microsoft.com/office/drawing/2014/main" id="{64905113-0753-4BFE-AB0D-35A23A0D70B1}"/>
              </a:ext>
            </a:extLst>
          </p:cNvPr>
          <p:cNvPicPr>
            <a:picLocks noChangeAspect="1"/>
          </p:cNvPicPr>
          <p:nvPr/>
        </p:nvPicPr>
        <p:blipFill>
          <a:blip r:embed="rId7"/>
          <a:stretch>
            <a:fillRect/>
          </a:stretch>
        </p:blipFill>
        <p:spPr>
          <a:xfrm>
            <a:off x="3416449" y="1170313"/>
            <a:ext cx="2340000" cy="3195376"/>
          </a:xfrm>
          <a:prstGeom prst="rect">
            <a:avLst/>
          </a:prstGeom>
        </p:spPr>
      </p:pic>
      <p:sp>
        <p:nvSpPr>
          <p:cNvPr id="21" name="ZoneTexte 10">
            <a:extLst>
              <a:ext uri="{FF2B5EF4-FFF2-40B4-BE49-F238E27FC236}">
                <a16:creationId xmlns:a16="http://schemas.microsoft.com/office/drawing/2014/main" id="{56750FAE-1671-4CF5-8745-268F9B27584D}"/>
              </a:ext>
            </a:extLst>
          </p:cNvPr>
          <p:cNvSpPr txBox="1"/>
          <p:nvPr/>
        </p:nvSpPr>
        <p:spPr>
          <a:xfrm>
            <a:off x="3680609" y="700314"/>
            <a:ext cx="1811680" cy="400110"/>
          </a:xfrm>
          <a:prstGeom prst="rect">
            <a:avLst/>
          </a:prstGeom>
          <a:noFill/>
        </p:spPr>
        <p:txBody>
          <a:bodyPr wrap="square" rtlCol="0">
            <a:spAutoFit/>
          </a:bodyPr>
          <a:lstStyle/>
          <a:p>
            <a:pPr algn="ctr"/>
            <a:r>
              <a:rPr lang="fr-FR" sz="2000" dirty="0">
                <a:solidFill>
                  <a:schemeClr val="tx2"/>
                </a:solidFill>
              </a:rPr>
              <a:t>Puis du 7x7 :</a:t>
            </a:r>
          </a:p>
        </p:txBody>
      </p:sp>
      <p:pic>
        <p:nvPicPr>
          <p:cNvPr id="23" name="Picture 22">
            <a:extLst>
              <a:ext uri="{FF2B5EF4-FFF2-40B4-BE49-F238E27FC236}">
                <a16:creationId xmlns:a16="http://schemas.microsoft.com/office/drawing/2014/main" id="{4FA41F43-EB81-4AB3-B7FD-C301DE3A4AF3}"/>
              </a:ext>
            </a:extLst>
          </p:cNvPr>
          <p:cNvPicPr>
            <a:picLocks noChangeAspect="1"/>
          </p:cNvPicPr>
          <p:nvPr/>
        </p:nvPicPr>
        <p:blipFill>
          <a:blip r:embed="rId8"/>
          <a:stretch>
            <a:fillRect/>
          </a:stretch>
        </p:blipFill>
        <p:spPr>
          <a:xfrm>
            <a:off x="3596449" y="4527709"/>
            <a:ext cx="2160000" cy="1613334"/>
          </a:xfrm>
          <a:prstGeom prst="rect">
            <a:avLst/>
          </a:prstGeom>
        </p:spPr>
      </p:pic>
      <p:pic>
        <p:nvPicPr>
          <p:cNvPr id="25" name="Picture 24">
            <a:extLst>
              <a:ext uri="{FF2B5EF4-FFF2-40B4-BE49-F238E27FC236}">
                <a16:creationId xmlns:a16="http://schemas.microsoft.com/office/drawing/2014/main" id="{B2242CAA-B858-4DF8-9039-0DA89CD12172}"/>
              </a:ext>
            </a:extLst>
          </p:cNvPr>
          <p:cNvPicPr>
            <a:picLocks noChangeAspect="1"/>
          </p:cNvPicPr>
          <p:nvPr/>
        </p:nvPicPr>
        <p:blipFill>
          <a:blip r:embed="rId9"/>
          <a:stretch>
            <a:fillRect/>
          </a:stretch>
        </p:blipFill>
        <p:spPr>
          <a:xfrm>
            <a:off x="8691065" y="4527708"/>
            <a:ext cx="3198335" cy="1613335"/>
          </a:xfrm>
          <a:prstGeom prst="rect">
            <a:avLst/>
          </a:prstGeom>
        </p:spPr>
      </p:pic>
      <p:pic>
        <p:nvPicPr>
          <p:cNvPr id="27" name="Picture 26">
            <a:extLst>
              <a:ext uri="{FF2B5EF4-FFF2-40B4-BE49-F238E27FC236}">
                <a16:creationId xmlns:a16="http://schemas.microsoft.com/office/drawing/2014/main" id="{9DA37216-4C9B-436C-AE89-8AA441993938}"/>
              </a:ext>
            </a:extLst>
          </p:cNvPr>
          <p:cNvPicPr>
            <a:picLocks noChangeAspect="1"/>
          </p:cNvPicPr>
          <p:nvPr/>
        </p:nvPicPr>
        <p:blipFill>
          <a:blip r:embed="rId10"/>
          <a:stretch>
            <a:fillRect/>
          </a:stretch>
        </p:blipFill>
        <p:spPr>
          <a:xfrm>
            <a:off x="9134000" y="1196131"/>
            <a:ext cx="2340000" cy="3244537"/>
          </a:xfrm>
          <a:prstGeom prst="rect">
            <a:avLst/>
          </a:prstGeom>
        </p:spPr>
      </p:pic>
    </p:spTree>
    <p:extLst>
      <p:ext uri="{BB962C8B-B14F-4D97-AF65-F5344CB8AC3E}">
        <p14:creationId xmlns:p14="http://schemas.microsoft.com/office/powerpoint/2010/main" val="325256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p:bldP spid="15"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VI – Conclusion</a:t>
            </a:r>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18</a:t>
            </a:fld>
            <a:endParaRPr lang="fr-FR" dirty="0"/>
          </a:p>
        </p:txBody>
      </p:sp>
      <p:sp>
        <p:nvSpPr>
          <p:cNvPr id="16" name="ZoneTexte 10">
            <a:extLst>
              <a:ext uri="{FF2B5EF4-FFF2-40B4-BE49-F238E27FC236}">
                <a16:creationId xmlns:a16="http://schemas.microsoft.com/office/drawing/2014/main" id="{AD1AB155-F62B-4D10-AF17-68D3D21E8B81}"/>
              </a:ext>
            </a:extLst>
          </p:cNvPr>
          <p:cNvSpPr txBox="1"/>
          <p:nvPr/>
        </p:nvSpPr>
        <p:spPr>
          <a:xfrm>
            <a:off x="682784" y="862688"/>
            <a:ext cx="10950415" cy="3477875"/>
          </a:xfrm>
          <a:prstGeom prst="rect">
            <a:avLst/>
          </a:prstGeom>
          <a:noFill/>
        </p:spPr>
        <p:txBody>
          <a:bodyPr wrap="square" rtlCol="0">
            <a:spAutoFit/>
          </a:bodyPr>
          <a:lstStyle/>
          <a:p>
            <a:r>
              <a:rPr lang="fr-FR" sz="2000" dirty="0">
                <a:solidFill>
                  <a:schemeClr val="tx2"/>
                </a:solidFill>
              </a:rPr>
              <a:t>Pour conclure, en augmentant la surface du plateau de jeux j’ai remarqué que les meilleurs résultats apparaissaient selon 3 critères :</a:t>
            </a:r>
          </a:p>
          <a:p>
            <a:endParaRPr lang="fr-FR" sz="2000" dirty="0">
              <a:solidFill>
                <a:schemeClr val="tx2"/>
              </a:solidFill>
            </a:endParaRPr>
          </a:p>
          <a:p>
            <a:pPr marL="342900" indent="-342900">
              <a:buFont typeface="Arial" panose="020B0604020202020204" pitchFamily="34" charset="0"/>
              <a:buChar char="•"/>
            </a:pPr>
            <a:r>
              <a:rPr lang="fr-FR" sz="2000" b="1" dirty="0">
                <a:solidFill>
                  <a:schemeClr val="tx2"/>
                </a:solidFill>
              </a:rPr>
              <a:t>Plus la récompense de la case finale est élevée</a:t>
            </a:r>
            <a:r>
              <a:rPr lang="fr-FR" sz="2000" dirty="0">
                <a:solidFill>
                  <a:schemeClr val="tx2"/>
                </a:solidFill>
              </a:rPr>
              <a:t>, plus l’apprentissage va suivre le 1</a:t>
            </a:r>
            <a:r>
              <a:rPr lang="fr-FR" sz="2000" baseline="30000" dirty="0">
                <a:solidFill>
                  <a:schemeClr val="tx2"/>
                </a:solidFill>
              </a:rPr>
              <a:t>er</a:t>
            </a:r>
            <a:r>
              <a:rPr lang="fr-FR" sz="2000" dirty="0">
                <a:solidFill>
                  <a:schemeClr val="tx2"/>
                </a:solidFill>
              </a:rPr>
              <a:t> chemin qui lui mène à elle </a:t>
            </a:r>
            <a:r>
              <a:rPr lang="fr-FR" sz="2000" dirty="0">
                <a:solidFill>
                  <a:schemeClr val="bg2"/>
                </a:solidFill>
              </a:rPr>
              <a:t>quitte à abandonner l’idée d’identifier le meilleur chemin</a:t>
            </a:r>
          </a:p>
          <a:p>
            <a:pPr marL="342900" indent="-342900">
              <a:buFont typeface="Arial" panose="020B0604020202020204" pitchFamily="34" charset="0"/>
              <a:buChar char="•"/>
            </a:pPr>
            <a:r>
              <a:rPr lang="fr-FR" sz="2000" b="1" dirty="0">
                <a:solidFill>
                  <a:schemeClr val="tx2"/>
                </a:solidFill>
              </a:rPr>
              <a:t>Plus la récompense des cases neutres est élevé</a:t>
            </a:r>
            <a:r>
              <a:rPr lang="fr-FR" sz="2000" dirty="0">
                <a:solidFill>
                  <a:schemeClr val="tx2"/>
                </a:solidFill>
              </a:rPr>
              <a:t>, plus l’apprentissage va avoir tendance à se balader </a:t>
            </a:r>
            <a:r>
              <a:rPr lang="fr-FR" sz="2000" dirty="0">
                <a:solidFill>
                  <a:schemeClr val="bg2"/>
                </a:solidFill>
              </a:rPr>
              <a:t>quitte à oublier le chemin de la victoire</a:t>
            </a:r>
          </a:p>
          <a:p>
            <a:pPr marL="342900" indent="-342900">
              <a:buFont typeface="Arial" panose="020B0604020202020204" pitchFamily="34" charset="0"/>
              <a:buChar char="•"/>
            </a:pPr>
            <a:r>
              <a:rPr lang="fr-FR" sz="2000" b="1" dirty="0">
                <a:solidFill>
                  <a:schemeClr val="tx2"/>
                </a:solidFill>
              </a:rPr>
              <a:t>La récompense du dragon ne doit pas être négativement plus forte que la récompense de victoire</a:t>
            </a:r>
            <a:r>
              <a:rPr lang="fr-FR" sz="2000" dirty="0">
                <a:solidFill>
                  <a:schemeClr val="tx2"/>
                </a:solidFill>
              </a:rPr>
              <a:t>, pour ne pas annihiler le chemin de la victoire par les nombreux dragons qui l’avoisinent</a:t>
            </a:r>
          </a:p>
          <a:p>
            <a:pPr marL="342900" indent="-342900">
              <a:buFont typeface="Arial" panose="020B0604020202020204" pitchFamily="34" charset="0"/>
              <a:buChar char="•"/>
            </a:pPr>
            <a:endParaRPr lang="fr-FR" sz="2000" dirty="0">
              <a:solidFill>
                <a:schemeClr val="tx2"/>
              </a:solidFill>
            </a:endParaRPr>
          </a:p>
          <a:p>
            <a:r>
              <a:rPr lang="fr-FR" sz="2000" dirty="0">
                <a:solidFill>
                  <a:schemeClr val="tx2"/>
                </a:solidFill>
              </a:rPr>
              <a:t>Mon choix final c’est donc porté sur ces récompenses :</a:t>
            </a:r>
          </a:p>
        </p:txBody>
      </p:sp>
      <p:pic>
        <p:nvPicPr>
          <p:cNvPr id="9" name="Picture 8">
            <a:extLst>
              <a:ext uri="{FF2B5EF4-FFF2-40B4-BE49-F238E27FC236}">
                <a16:creationId xmlns:a16="http://schemas.microsoft.com/office/drawing/2014/main" id="{BEC168E3-D17D-4F42-B9C3-484D10C237A0}"/>
              </a:ext>
            </a:extLst>
          </p:cNvPr>
          <p:cNvPicPr>
            <a:picLocks noChangeAspect="1"/>
          </p:cNvPicPr>
          <p:nvPr/>
        </p:nvPicPr>
        <p:blipFill>
          <a:blip r:embed="rId3"/>
          <a:stretch>
            <a:fillRect/>
          </a:stretch>
        </p:blipFill>
        <p:spPr>
          <a:xfrm>
            <a:off x="997179" y="4440554"/>
            <a:ext cx="5712967" cy="1279525"/>
          </a:xfrm>
          <a:prstGeom prst="rect">
            <a:avLst/>
          </a:prstGeom>
        </p:spPr>
      </p:pic>
      <p:sp>
        <p:nvSpPr>
          <p:cNvPr id="19" name="ZoneTexte 10">
            <a:extLst>
              <a:ext uri="{FF2B5EF4-FFF2-40B4-BE49-F238E27FC236}">
                <a16:creationId xmlns:a16="http://schemas.microsoft.com/office/drawing/2014/main" id="{71BF8F0E-D18D-4839-B1B9-43398BE61907}"/>
              </a:ext>
            </a:extLst>
          </p:cNvPr>
          <p:cNvSpPr txBox="1"/>
          <p:nvPr/>
        </p:nvSpPr>
        <p:spPr>
          <a:xfrm>
            <a:off x="7366000" y="4726372"/>
            <a:ext cx="3944146" cy="707886"/>
          </a:xfrm>
          <a:prstGeom prst="rect">
            <a:avLst/>
          </a:prstGeom>
          <a:noFill/>
        </p:spPr>
        <p:txBody>
          <a:bodyPr wrap="square" rtlCol="0">
            <a:spAutoFit/>
          </a:bodyPr>
          <a:lstStyle/>
          <a:p>
            <a:r>
              <a:rPr lang="fr-FR" sz="2000" dirty="0">
                <a:solidFill>
                  <a:schemeClr val="bg2"/>
                </a:solidFill>
              </a:rPr>
              <a:t>Et elles m’apportent des résultats pleinement satisfaisants</a:t>
            </a:r>
          </a:p>
        </p:txBody>
      </p:sp>
    </p:spTree>
    <p:extLst>
      <p:ext uri="{BB962C8B-B14F-4D97-AF65-F5344CB8AC3E}">
        <p14:creationId xmlns:p14="http://schemas.microsoft.com/office/powerpoint/2010/main" val="19875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VII – </a:t>
            </a:r>
            <a:r>
              <a:rPr lang="fr-FR" sz="3200" dirty="0" err="1"/>
              <a:t>Deep</a:t>
            </a:r>
            <a:r>
              <a:rPr lang="fr-FR" sz="3200" dirty="0"/>
              <a:t> Q-Learning</a:t>
            </a:r>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19</a:t>
            </a:fld>
            <a:endParaRPr lang="fr-FR" dirty="0"/>
          </a:p>
        </p:txBody>
      </p:sp>
      <p:sp>
        <p:nvSpPr>
          <p:cNvPr id="16" name="ZoneTexte 10">
            <a:extLst>
              <a:ext uri="{FF2B5EF4-FFF2-40B4-BE49-F238E27FC236}">
                <a16:creationId xmlns:a16="http://schemas.microsoft.com/office/drawing/2014/main" id="{AD1AB155-F62B-4D10-AF17-68D3D21E8B81}"/>
              </a:ext>
            </a:extLst>
          </p:cNvPr>
          <p:cNvSpPr txBox="1"/>
          <p:nvPr/>
        </p:nvSpPr>
        <p:spPr>
          <a:xfrm>
            <a:off x="682785" y="1848208"/>
            <a:ext cx="10950415" cy="3170099"/>
          </a:xfrm>
          <a:prstGeom prst="rect">
            <a:avLst/>
          </a:prstGeom>
          <a:noFill/>
        </p:spPr>
        <p:txBody>
          <a:bodyPr wrap="square" rtlCol="0">
            <a:spAutoFit/>
          </a:bodyPr>
          <a:lstStyle/>
          <a:p>
            <a:r>
              <a:rPr lang="fr-FR" sz="2000" dirty="0">
                <a:solidFill>
                  <a:schemeClr val="tx2"/>
                </a:solidFill>
              </a:rPr>
              <a:t>Pour être honnête je n’ai pas du tout réussis à comprendre cette partie </a:t>
            </a:r>
            <a:r>
              <a:rPr lang="fr-FR" sz="2000" dirty="0" err="1">
                <a:solidFill>
                  <a:schemeClr val="tx2"/>
                </a:solidFill>
              </a:rPr>
              <a:t>Deep</a:t>
            </a:r>
            <a:r>
              <a:rPr lang="fr-FR" sz="2000" dirty="0">
                <a:solidFill>
                  <a:schemeClr val="tx2"/>
                </a:solidFill>
              </a:rPr>
              <a:t> Q-Learning.</a:t>
            </a:r>
          </a:p>
          <a:p>
            <a:r>
              <a:rPr lang="fr-FR" sz="2000" dirty="0">
                <a:solidFill>
                  <a:schemeClr val="tx2"/>
                </a:solidFill>
              </a:rPr>
              <a:t>Le concept est trop compliqué pour moi.</a:t>
            </a:r>
          </a:p>
          <a:p>
            <a:endParaRPr lang="fr-FR" sz="2000" dirty="0">
              <a:solidFill>
                <a:schemeClr val="tx2"/>
              </a:solidFill>
            </a:endParaRPr>
          </a:p>
          <a:p>
            <a:endParaRPr lang="fr-FR" sz="2000" dirty="0">
              <a:solidFill>
                <a:schemeClr val="tx2"/>
              </a:solidFill>
            </a:endParaRPr>
          </a:p>
          <a:p>
            <a:r>
              <a:rPr lang="fr-FR" sz="2000" dirty="0">
                <a:solidFill>
                  <a:schemeClr val="tx2"/>
                </a:solidFill>
              </a:rPr>
              <a:t>D’autant plus que je n’ai pas réussi à trouver d’aide précises sur Internet qui aurait pu m’aiguiller sur cette partie.</a:t>
            </a:r>
          </a:p>
          <a:p>
            <a:endParaRPr lang="fr-FR" sz="2000" dirty="0">
              <a:solidFill>
                <a:schemeClr val="tx2"/>
              </a:solidFill>
            </a:endParaRPr>
          </a:p>
          <a:p>
            <a:endParaRPr lang="fr-FR" sz="2000" dirty="0">
              <a:solidFill>
                <a:schemeClr val="tx2"/>
              </a:solidFill>
            </a:endParaRPr>
          </a:p>
          <a:p>
            <a:r>
              <a:rPr lang="fr-FR" sz="2000" dirty="0">
                <a:solidFill>
                  <a:schemeClr val="tx2"/>
                </a:solidFill>
              </a:rPr>
              <a:t>Donc j’espère qu’après avoir corrigé nos devoirs, vous pourriez nous transmettre un corrigé pour que je puisse comprendre cette partie au moins sur la forme, ce serait top !</a:t>
            </a:r>
          </a:p>
        </p:txBody>
      </p:sp>
    </p:spTree>
    <p:extLst>
      <p:ext uri="{BB962C8B-B14F-4D97-AF65-F5344CB8AC3E}">
        <p14:creationId xmlns:p14="http://schemas.microsoft.com/office/powerpoint/2010/main" val="30380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A1E6A8F0-5E55-4C4D-AC88-66ABFA9341D5}" type="slidenum">
              <a:rPr lang="fr-FR" smtClean="0"/>
              <a:pPr/>
              <a:t>2</a:t>
            </a:fld>
            <a:endParaRPr lang="fr-FR" dirty="0"/>
          </a:p>
        </p:txBody>
      </p:sp>
      <p:sp>
        <p:nvSpPr>
          <p:cNvPr id="12" name="ZoneTexte 11"/>
          <p:cNvSpPr txBox="1"/>
          <p:nvPr/>
        </p:nvSpPr>
        <p:spPr>
          <a:xfrm>
            <a:off x="1604276" y="1562187"/>
            <a:ext cx="6766560" cy="4093428"/>
          </a:xfrm>
          <a:prstGeom prst="rect">
            <a:avLst/>
          </a:prstGeom>
          <a:noFill/>
        </p:spPr>
        <p:txBody>
          <a:bodyPr wrap="square" rtlCol="0">
            <a:spAutoFit/>
          </a:bodyPr>
          <a:lstStyle/>
          <a:p>
            <a:r>
              <a:rPr lang="fr-FR" sz="2000" dirty="0">
                <a:solidFill>
                  <a:srgbClr val="014289"/>
                </a:solidFill>
              </a:rPr>
              <a:t>I- Développement du 1</a:t>
            </a:r>
            <a:r>
              <a:rPr lang="fr-FR" sz="2000" baseline="30000" dirty="0">
                <a:solidFill>
                  <a:srgbClr val="014289"/>
                </a:solidFill>
              </a:rPr>
              <a:t>er</a:t>
            </a:r>
            <a:r>
              <a:rPr lang="fr-FR" sz="2000" dirty="0">
                <a:solidFill>
                  <a:srgbClr val="014289"/>
                </a:solidFill>
              </a:rPr>
              <a:t> jeu</a:t>
            </a:r>
          </a:p>
          <a:p>
            <a:endParaRPr lang="fr-FR" sz="2000" dirty="0">
              <a:solidFill>
                <a:srgbClr val="014289"/>
              </a:solidFill>
            </a:endParaRPr>
          </a:p>
          <a:p>
            <a:pPr lvl="0"/>
            <a:r>
              <a:rPr lang="fr-FR" sz="2000" dirty="0">
                <a:solidFill>
                  <a:schemeClr val="tx2">
                    <a:lumMod val="75000"/>
                  </a:schemeClr>
                </a:solidFill>
              </a:rPr>
              <a:t>II- Q-Learning</a:t>
            </a:r>
            <a:endParaRPr lang="en-US" sz="2000" dirty="0">
              <a:solidFill>
                <a:schemeClr val="tx2">
                  <a:lumMod val="75000"/>
                </a:schemeClr>
              </a:solidFill>
            </a:endParaRPr>
          </a:p>
          <a:p>
            <a:pPr lvl="0"/>
            <a:endParaRPr lang="fr-FR" sz="2000" dirty="0">
              <a:solidFill>
                <a:srgbClr val="014289"/>
              </a:solidFill>
            </a:endParaRPr>
          </a:p>
          <a:p>
            <a:pPr lvl="0"/>
            <a:r>
              <a:rPr lang="fr-FR" sz="2000" dirty="0">
                <a:solidFill>
                  <a:srgbClr val="014289"/>
                </a:solidFill>
              </a:rPr>
              <a:t>III- Affichage des résultats</a:t>
            </a:r>
          </a:p>
          <a:p>
            <a:pPr lvl="0"/>
            <a:endParaRPr lang="fr-FR" sz="2000" dirty="0">
              <a:solidFill>
                <a:srgbClr val="014289"/>
              </a:solidFill>
            </a:endParaRPr>
          </a:p>
          <a:p>
            <a:r>
              <a:rPr lang="fr-FR" sz="2000" dirty="0">
                <a:solidFill>
                  <a:schemeClr val="tx2">
                    <a:lumMod val="75000"/>
                  </a:schemeClr>
                </a:solidFill>
              </a:rPr>
              <a:t>IV- Gagner en efficacité</a:t>
            </a:r>
          </a:p>
          <a:p>
            <a:endParaRPr lang="fr-FR" sz="2000" dirty="0">
              <a:solidFill>
                <a:srgbClr val="014289"/>
              </a:solidFill>
            </a:endParaRPr>
          </a:p>
          <a:p>
            <a:r>
              <a:rPr lang="fr-FR" sz="2000" dirty="0">
                <a:solidFill>
                  <a:srgbClr val="014289"/>
                </a:solidFill>
              </a:rPr>
              <a:t>V- Développement du 2</a:t>
            </a:r>
            <a:r>
              <a:rPr lang="fr-FR" sz="2000" baseline="30000" dirty="0">
                <a:solidFill>
                  <a:srgbClr val="014289"/>
                </a:solidFill>
              </a:rPr>
              <a:t>ème</a:t>
            </a:r>
            <a:r>
              <a:rPr lang="fr-FR" sz="2000" dirty="0">
                <a:solidFill>
                  <a:srgbClr val="014289"/>
                </a:solidFill>
              </a:rPr>
              <a:t> jeu</a:t>
            </a:r>
          </a:p>
          <a:p>
            <a:endParaRPr lang="fr-FR" sz="2000" dirty="0">
              <a:solidFill>
                <a:srgbClr val="014289"/>
              </a:solidFill>
            </a:endParaRPr>
          </a:p>
          <a:p>
            <a:r>
              <a:rPr lang="fr-FR" sz="2000" dirty="0">
                <a:solidFill>
                  <a:schemeClr val="tx2">
                    <a:lumMod val="75000"/>
                  </a:schemeClr>
                </a:solidFill>
              </a:rPr>
              <a:t>VI- Conclusion</a:t>
            </a:r>
          </a:p>
          <a:p>
            <a:endParaRPr lang="fr-FR" sz="2000" dirty="0">
              <a:solidFill>
                <a:schemeClr val="tx2">
                  <a:lumMod val="75000"/>
                </a:schemeClr>
              </a:solidFill>
            </a:endParaRPr>
          </a:p>
          <a:p>
            <a:r>
              <a:rPr lang="fr-FR" sz="2000" dirty="0">
                <a:solidFill>
                  <a:srgbClr val="014289"/>
                </a:solidFill>
              </a:rPr>
              <a:t>VII- </a:t>
            </a:r>
            <a:r>
              <a:rPr lang="fr-FR" sz="2000" dirty="0" err="1">
                <a:solidFill>
                  <a:srgbClr val="014289"/>
                </a:solidFill>
              </a:rPr>
              <a:t>Deep</a:t>
            </a:r>
            <a:r>
              <a:rPr lang="fr-FR" sz="2000" dirty="0">
                <a:solidFill>
                  <a:srgbClr val="014289"/>
                </a:solidFill>
              </a:rPr>
              <a:t> Q-Learning</a:t>
            </a:r>
          </a:p>
        </p:txBody>
      </p:sp>
      <p:sp>
        <p:nvSpPr>
          <p:cNvPr id="13" name="Titre 1"/>
          <p:cNvSpPr txBox="1">
            <a:spLocks/>
          </p:cNvSpPr>
          <p:nvPr/>
        </p:nvSpPr>
        <p:spPr>
          <a:xfrm>
            <a:off x="2469122" y="446165"/>
            <a:ext cx="7272687" cy="642939"/>
          </a:xfrm>
          <a:prstGeom prst="rect">
            <a:avLst/>
          </a:prstGeom>
        </p:spPr>
        <p:txBody>
          <a:bodyPr vert="horz" lIns="91440" tIns="45720" rIns="91440" bIns="45720" rtlCol="0" anchor="b" anchorCtr="0">
            <a:normAutofit/>
          </a:bodyPr>
          <a:lstStyle>
            <a:lvl1pPr algn="r" defTabSz="914400" rtl="0" eaLnBrk="1" latinLnBrk="0" hangingPunct="1">
              <a:lnSpc>
                <a:spcPct val="90000"/>
              </a:lnSpc>
              <a:spcBef>
                <a:spcPct val="0"/>
              </a:spcBef>
              <a:buNone/>
              <a:defRPr sz="4200" b="0" i="0" kern="1200" cap="all" normalizeH="0" baseline="0">
                <a:solidFill>
                  <a:srgbClr val="014289"/>
                </a:solidFill>
                <a:latin typeface="Raleway" panose="020B0003030101060003" pitchFamily="34" charset="0"/>
                <a:ea typeface="+mj-ea"/>
                <a:cs typeface="+mj-cs"/>
              </a:defRPr>
            </a:lvl1pPr>
          </a:lstStyle>
          <a:p>
            <a:pPr algn="ctr"/>
            <a:r>
              <a:rPr lang="fr-FR" sz="3200" b="1" dirty="0"/>
              <a:t>Sommaire</a:t>
            </a:r>
          </a:p>
        </p:txBody>
      </p:sp>
    </p:spTree>
    <p:extLst>
      <p:ext uri="{BB962C8B-B14F-4D97-AF65-F5344CB8AC3E}">
        <p14:creationId xmlns:p14="http://schemas.microsoft.com/office/powerpoint/2010/main" val="1054507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1623" y="1251769"/>
            <a:ext cx="5144322" cy="3885974"/>
          </a:xfrm>
        </p:spPr>
        <p:txBody>
          <a:bodyPr/>
          <a:lstStyle/>
          <a:p>
            <a:r>
              <a:rPr lang="fr-FR" dirty="0"/>
              <a:t>Merci</a:t>
            </a:r>
            <a:br>
              <a:rPr lang="fr-FR" dirty="0"/>
            </a:br>
            <a:r>
              <a:rPr lang="fr-FR" dirty="0"/>
              <a:t>de</a:t>
            </a:r>
            <a:br>
              <a:rPr lang="fr-FR" dirty="0"/>
            </a:br>
            <a:r>
              <a:rPr lang="fr-FR" dirty="0"/>
              <a:t>votre</a:t>
            </a:r>
            <a:br>
              <a:rPr lang="fr-FR" dirty="0"/>
            </a:br>
            <a:r>
              <a:rPr lang="fr-FR" dirty="0"/>
              <a:t>attention</a:t>
            </a:r>
          </a:p>
        </p:txBody>
      </p:sp>
      <p:sp>
        <p:nvSpPr>
          <p:cNvPr id="3" name="Espace réservé du numéro de diapositive 2"/>
          <p:cNvSpPr>
            <a:spLocks noGrp="1"/>
          </p:cNvSpPr>
          <p:nvPr>
            <p:ph type="sldNum" sz="quarter" idx="12"/>
          </p:nvPr>
        </p:nvSpPr>
        <p:spPr/>
        <p:txBody>
          <a:bodyPr/>
          <a:lstStyle/>
          <a:p>
            <a:fld id="{A1E6A8F0-5E55-4C4D-AC88-66ABFA9341D5}" type="slidenum">
              <a:rPr lang="fr-FR" smtClean="0"/>
              <a:pPr/>
              <a:t>20</a:t>
            </a:fld>
            <a:endParaRPr lang="fr-FR" dirty="0"/>
          </a:p>
        </p:txBody>
      </p:sp>
    </p:spTree>
    <p:extLst>
      <p:ext uri="{BB962C8B-B14F-4D97-AF65-F5344CB8AC3E}">
        <p14:creationId xmlns:p14="http://schemas.microsoft.com/office/powerpoint/2010/main" val="399701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I – Développement du 1</a:t>
            </a:r>
            <a:r>
              <a:rPr lang="fr-FR" sz="3200" baseline="30000" dirty="0"/>
              <a:t>er</a:t>
            </a:r>
            <a:r>
              <a:rPr lang="fr-FR" sz="3200" dirty="0"/>
              <a:t> jeu </a:t>
            </a:r>
            <a:r>
              <a:rPr lang="fr-FR" sz="2800" dirty="0"/>
              <a:t>- Environnement</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3</a:t>
            </a:fld>
            <a:endParaRPr lang="fr-FR" dirty="0"/>
          </a:p>
        </p:txBody>
      </p:sp>
      <p:pic>
        <p:nvPicPr>
          <p:cNvPr id="5" name="Picture 4">
            <a:extLst>
              <a:ext uri="{FF2B5EF4-FFF2-40B4-BE49-F238E27FC236}">
                <a16:creationId xmlns:a16="http://schemas.microsoft.com/office/drawing/2014/main" id="{A58507F5-A2E0-4B60-9BCE-B74918E320C0}"/>
              </a:ext>
            </a:extLst>
          </p:cNvPr>
          <p:cNvPicPr>
            <a:picLocks noChangeAspect="1"/>
          </p:cNvPicPr>
          <p:nvPr/>
        </p:nvPicPr>
        <p:blipFill rotWithShape="1">
          <a:blip r:embed="rId3"/>
          <a:srcRect r="25002"/>
          <a:stretch/>
        </p:blipFill>
        <p:spPr>
          <a:xfrm>
            <a:off x="368391" y="1442392"/>
            <a:ext cx="6273368" cy="3470708"/>
          </a:xfrm>
          <a:prstGeom prst="rect">
            <a:avLst/>
          </a:prstGeom>
        </p:spPr>
      </p:pic>
      <p:sp>
        <p:nvSpPr>
          <p:cNvPr id="16" name="ZoneTexte 10">
            <a:extLst>
              <a:ext uri="{FF2B5EF4-FFF2-40B4-BE49-F238E27FC236}">
                <a16:creationId xmlns:a16="http://schemas.microsoft.com/office/drawing/2014/main" id="{EEB3938A-EE2C-47E5-9BFA-A00CF930497D}"/>
              </a:ext>
            </a:extLst>
          </p:cNvPr>
          <p:cNvSpPr txBox="1"/>
          <p:nvPr/>
        </p:nvSpPr>
        <p:spPr>
          <a:xfrm>
            <a:off x="188639" y="1042282"/>
            <a:ext cx="6632871" cy="400110"/>
          </a:xfrm>
          <a:prstGeom prst="rect">
            <a:avLst/>
          </a:prstGeom>
          <a:noFill/>
        </p:spPr>
        <p:txBody>
          <a:bodyPr wrap="square" rtlCol="0">
            <a:spAutoFit/>
          </a:bodyPr>
          <a:lstStyle/>
          <a:p>
            <a:pPr algn="ctr"/>
            <a:r>
              <a:rPr lang="fr-FR" sz="2000" dirty="0">
                <a:solidFill>
                  <a:schemeClr val="tx2"/>
                </a:solidFill>
              </a:rPr>
              <a:t>Le plateau de jeu étant configuré de cette manière :</a:t>
            </a:r>
          </a:p>
        </p:txBody>
      </p:sp>
      <p:sp>
        <p:nvSpPr>
          <p:cNvPr id="17" name="ZoneTexte 10">
            <a:extLst>
              <a:ext uri="{FF2B5EF4-FFF2-40B4-BE49-F238E27FC236}">
                <a16:creationId xmlns:a16="http://schemas.microsoft.com/office/drawing/2014/main" id="{F41E5197-8363-40C9-98AD-196BAC0B0BDE}"/>
              </a:ext>
            </a:extLst>
          </p:cNvPr>
          <p:cNvSpPr txBox="1"/>
          <p:nvPr/>
        </p:nvSpPr>
        <p:spPr>
          <a:xfrm>
            <a:off x="6641759" y="1725497"/>
            <a:ext cx="4922982" cy="707886"/>
          </a:xfrm>
          <a:prstGeom prst="rect">
            <a:avLst/>
          </a:prstGeom>
          <a:noFill/>
        </p:spPr>
        <p:txBody>
          <a:bodyPr wrap="square" rtlCol="0">
            <a:spAutoFit/>
          </a:bodyPr>
          <a:lstStyle/>
          <a:p>
            <a:pPr algn="ctr"/>
            <a:r>
              <a:rPr lang="fr-FR" sz="2000" dirty="0">
                <a:solidFill>
                  <a:schemeClr val="tx2"/>
                </a:solidFill>
              </a:rPr>
              <a:t>Je l’ai recréé sous forme de liste </a:t>
            </a:r>
          </a:p>
          <a:p>
            <a:pPr algn="ctr"/>
            <a:r>
              <a:rPr lang="fr-FR" sz="2000" dirty="0">
                <a:solidFill>
                  <a:schemeClr val="tx2"/>
                </a:solidFill>
              </a:rPr>
              <a:t>où 1 valeur correspond à 1 ligne :</a:t>
            </a:r>
          </a:p>
        </p:txBody>
      </p:sp>
      <p:pic>
        <p:nvPicPr>
          <p:cNvPr id="7" name="Picture 6">
            <a:extLst>
              <a:ext uri="{FF2B5EF4-FFF2-40B4-BE49-F238E27FC236}">
                <a16:creationId xmlns:a16="http://schemas.microsoft.com/office/drawing/2014/main" id="{63332153-6FD9-40EA-8983-07B85D1FBCFE}"/>
              </a:ext>
            </a:extLst>
          </p:cNvPr>
          <p:cNvPicPr>
            <a:picLocks noChangeAspect="1"/>
          </p:cNvPicPr>
          <p:nvPr/>
        </p:nvPicPr>
        <p:blipFill>
          <a:blip r:embed="rId4"/>
          <a:stretch>
            <a:fillRect/>
          </a:stretch>
        </p:blipFill>
        <p:spPr>
          <a:xfrm>
            <a:off x="8058428" y="2697343"/>
            <a:ext cx="2089643" cy="1091406"/>
          </a:xfrm>
          <a:prstGeom prst="rect">
            <a:avLst/>
          </a:prstGeom>
        </p:spPr>
      </p:pic>
      <p:sp>
        <p:nvSpPr>
          <p:cNvPr id="21" name="ZoneTexte 10">
            <a:extLst>
              <a:ext uri="{FF2B5EF4-FFF2-40B4-BE49-F238E27FC236}">
                <a16:creationId xmlns:a16="http://schemas.microsoft.com/office/drawing/2014/main" id="{56533F62-2F6F-4933-907D-CB583D44ECA5}"/>
              </a:ext>
            </a:extLst>
          </p:cNvPr>
          <p:cNvSpPr txBox="1"/>
          <p:nvPr/>
        </p:nvSpPr>
        <p:spPr>
          <a:xfrm>
            <a:off x="6969533" y="4052709"/>
            <a:ext cx="5062107" cy="1323439"/>
          </a:xfrm>
          <a:prstGeom prst="rect">
            <a:avLst/>
          </a:prstGeom>
          <a:noFill/>
        </p:spPr>
        <p:txBody>
          <a:bodyPr wrap="square" rtlCol="0">
            <a:spAutoFit/>
          </a:bodyPr>
          <a:lstStyle/>
          <a:p>
            <a:pPr marL="342900" indent="-342900">
              <a:buFont typeface="Arial" panose="020B0604020202020204" pitchFamily="34" charset="0"/>
              <a:buChar char="•"/>
            </a:pPr>
            <a:r>
              <a:rPr lang="fr-FR" sz="2000" dirty="0">
                <a:solidFill>
                  <a:schemeClr val="tx2"/>
                </a:solidFill>
              </a:rPr>
              <a:t>S : correspond à « Start » (Début de partie)</a:t>
            </a:r>
          </a:p>
          <a:p>
            <a:pPr marL="342900" indent="-342900">
              <a:buFont typeface="Arial" panose="020B0604020202020204" pitchFamily="34" charset="0"/>
              <a:buChar char="•"/>
            </a:pPr>
            <a:r>
              <a:rPr lang="fr-FR" sz="2000" dirty="0">
                <a:solidFill>
                  <a:schemeClr val="tx2"/>
                </a:solidFill>
              </a:rPr>
              <a:t>D : correspond à « Dragon » (Obstacle)</a:t>
            </a:r>
          </a:p>
          <a:p>
            <a:pPr marL="342900" indent="-342900">
              <a:buFont typeface="Arial" panose="020B0604020202020204" pitchFamily="34" charset="0"/>
              <a:buChar char="•"/>
            </a:pPr>
            <a:r>
              <a:rPr lang="fr-FR" sz="2000" dirty="0">
                <a:solidFill>
                  <a:schemeClr val="tx2"/>
                </a:solidFill>
              </a:rPr>
              <a:t>R : correspond à « Rien » (Case vide)</a:t>
            </a:r>
          </a:p>
          <a:p>
            <a:pPr marL="342900" indent="-342900">
              <a:buFont typeface="Arial" panose="020B0604020202020204" pitchFamily="34" charset="0"/>
              <a:buChar char="•"/>
            </a:pPr>
            <a:r>
              <a:rPr lang="fr-FR" sz="2000" dirty="0">
                <a:solidFill>
                  <a:schemeClr val="tx2"/>
                </a:solidFill>
              </a:rPr>
              <a:t>E : correspond à « End » (Fin de partie)</a:t>
            </a:r>
          </a:p>
        </p:txBody>
      </p:sp>
    </p:spTree>
    <p:extLst>
      <p:ext uri="{BB962C8B-B14F-4D97-AF65-F5344CB8AC3E}">
        <p14:creationId xmlns:p14="http://schemas.microsoft.com/office/powerpoint/2010/main" val="118504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I – Développement du 1</a:t>
            </a:r>
            <a:r>
              <a:rPr lang="fr-FR" sz="3200" baseline="30000" dirty="0"/>
              <a:t>er</a:t>
            </a:r>
            <a:r>
              <a:rPr lang="fr-FR" sz="3200" dirty="0"/>
              <a:t> jeu </a:t>
            </a:r>
            <a:r>
              <a:rPr lang="fr-FR" sz="2800" dirty="0"/>
              <a:t>- Récompense</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4</a:t>
            </a:fld>
            <a:endParaRPr lang="fr-FR" dirty="0"/>
          </a:p>
        </p:txBody>
      </p:sp>
      <p:sp>
        <p:nvSpPr>
          <p:cNvPr id="17" name="ZoneTexte 10">
            <a:extLst>
              <a:ext uri="{FF2B5EF4-FFF2-40B4-BE49-F238E27FC236}">
                <a16:creationId xmlns:a16="http://schemas.microsoft.com/office/drawing/2014/main" id="{F41E5197-8363-40C9-98AD-196BAC0B0BDE}"/>
              </a:ext>
            </a:extLst>
          </p:cNvPr>
          <p:cNvSpPr txBox="1"/>
          <p:nvPr/>
        </p:nvSpPr>
        <p:spPr>
          <a:xfrm>
            <a:off x="40617" y="1189788"/>
            <a:ext cx="4922982" cy="707886"/>
          </a:xfrm>
          <a:prstGeom prst="rect">
            <a:avLst/>
          </a:prstGeom>
          <a:noFill/>
        </p:spPr>
        <p:txBody>
          <a:bodyPr wrap="square" rtlCol="0">
            <a:spAutoFit/>
          </a:bodyPr>
          <a:lstStyle/>
          <a:p>
            <a:pPr algn="ctr"/>
            <a:r>
              <a:rPr lang="fr-FR" sz="2000" dirty="0">
                <a:solidFill>
                  <a:schemeClr val="tx2"/>
                </a:solidFill>
              </a:rPr>
              <a:t>Avec l’environnement de jeu sous forme de liste de 4 valeurs pour les 4 lignes :</a:t>
            </a:r>
          </a:p>
        </p:txBody>
      </p:sp>
      <p:pic>
        <p:nvPicPr>
          <p:cNvPr id="7" name="Picture 6">
            <a:extLst>
              <a:ext uri="{FF2B5EF4-FFF2-40B4-BE49-F238E27FC236}">
                <a16:creationId xmlns:a16="http://schemas.microsoft.com/office/drawing/2014/main" id="{63332153-6FD9-40EA-8983-07B85D1FBCFE}"/>
              </a:ext>
            </a:extLst>
          </p:cNvPr>
          <p:cNvPicPr>
            <a:picLocks noChangeAspect="1"/>
          </p:cNvPicPr>
          <p:nvPr/>
        </p:nvPicPr>
        <p:blipFill>
          <a:blip r:embed="rId3"/>
          <a:stretch>
            <a:fillRect/>
          </a:stretch>
        </p:blipFill>
        <p:spPr>
          <a:xfrm>
            <a:off x="1457286" y="2161634"/>
            <a:ext cx="2089643" cy="1091406"/>
          </a:xfrm>
          <a:prstGeom prst="rect">
            <a:avLst/>
          </a:prstGeom>
        </p:spPr>
      </p:pic>
      <p:sp>
        <p:nvSpPr>
          <p:cNvPr id="21" name="ZoneTexte 10">
            <a:extLst>
              <a:ext uri="{FF2B5EF4-FFF2-40B4-BE49-F238E27FC236}">
                <a16:creationId xmlns:a16="http://schemas.microsoft.com/office/drawing/2014/main" id="{56533F62-2F6F-4933-907D-CB583D44ECA5}"/>
              </a:ext>
            </a:extLst>
          </p:cNvPr>
          <p:cNvSpPr txBox="1"/>
          <p:nvPr/>
        </p:nvSpPr>
        <p:spPr>
          <a:xfrm>
            <a:off x="6602416" y="4485354"/>
            <a:ext cx="5062107" cy="1631216"/>
          </a:xfrm>
          <a:prstGeom prst="rect">
            <a:avLst/>
          </a:prstGeom>
          <a:solidFill>
            <a:schemeClr val="tx2"/>
          </a:solidFill>
        </p:spPr>
        <p:txBody>
          <a:bodyPr wrap="square" rtlCol="0">
            <a:spAutoFit/>
          </a:bodyPr>
          <a:lstStyle/>
          <a:p>
            <a:r>
              <a:rPr lang="fr-FR" sz="2000" dirty="0">
                <a:solidFill>
                  <a:schemeClr val="bg1"/>
                </a:solidFill>
              </a:rPr>
              <a:t>Pour rappel :</a:t>
            </a:r>
          </a:p>
          <a:p>
            <a:pPr marL="342900" indent="-342900">
              <a:buFont typeface="Arial" panose="020B0604020202020204" pitchFamily="34" charset="0"/>
              <a:buChar char="•"/>
            </a:pPr>
            <a:r>
              <a:rPr lang="fr-FR" sz="2000" dirty="0">
                <a:solidFill>
                  <a:schemeClr val="bg1"/>
                </a:solidFill>
              </a:rPr>
              <a:t>S : correspond à « Start » (Début de partie)</a:t>
            </a:r>
          </a:p>
          <a:p>
            <a:pPr marL="342900" indent="-342900">
              <a:buFont typeface="Arial" panose="020B0604020202020204" pitchFamily="34" charset="0"/>
              <a:buChar char="•"/>
            </a:pPr>
            <a:r>
              <a:rPr lang="fr-FR" sz="2000" dirty="0">
                <a:solidFill>
                  <a:schemeClr val="bg1"/>
                </a:solidFill>
              </a:rPr>
              <a:t>D : correspond à « Dragon » (Obstacle)</a:t>
            </a:r>
          </a:p>
          <a:p>
            <a:pPr marL="342900" indent="-342900">
              <a:buFont typeface="Arial" panose="020B0604020202020204" pitchFamily="34" charset="0"/>
              <a:buChar char="•"/>
            </a:pPr>
            <a:r>
              <a:rPr lang="fr-FR" sz="2000" dirty="0">
                <a:solidFill>
                  <a:schemeClr val="bg1"/>
                </a:solidFill>
              </a:rPr>
              <a:t>R : correspond à « Rien » (Case vide)</a:t>
            </a:r>
          </a:p>
          <a:p>
            <a:pPr marL="342900" indent="-342900">
              <a:buFont typeface="Arial" panose="020B0604020202020204" pitchFamily="34" charset="0"/>
              <a:buChar char="•"/>
            </a:pPr>
            <a:r>
              <a:rPr lang="fr-FR" sz="2000" dirty="0">
                <a:solidFill>
                  <a:schemeClr val="bg1"/>
                </a:solidFill>
              </a:rPr>
              <a:t>E : correspond à « End » (Fin de partie)</a:t>
            </a:r>
          </a:p>
        </p:txBody>
      </p:sp>
      <p:pic>
        <p:nvPicPr>
          <p:cNvPr id="6" name="Picture 5">
            <a:extLst>
              <a:ext uri="{FF2B5EF4-FFF2-40B4-BE49-F238E27FC236}">
                <a16:creationId xmlns:a16="http://schemas.microsoft.com/office/drawing/2014/main" id="{218833C0-8373-4631-9132-42A3F61AF4F2}"/>
              </a:ext>
            </a:extLst>
          </p:cNvPr>
          <p:cNvPicPr>
            <a:picLocks noChangeAspect="1"/>
          </p:cNvPicPr>
          <p:nvPr/>
        </p:nvPicPr>
        <p:blipFill rotWithShape="1">
          <a:blip r:embed="rId4"/>
          <a:srcRect t="32130" r="32190"/>
          <a:stretch/>
        </p:blipFill>
        <p:spPr>
          <a:xfrm>
            <a:off x="6543907" y="2463175"/>
            <a:ext cx="5040000" cy="912875"/>
          </a:xfrm>
          <a:prstGeom prst="rect">
            <a:avLst/>
          </a:prstGeom>
        </p:spPr>
      </p:pic>
      <p:pic>
        <p:nvPicPr>
          <p:cNvPr id="11" name="Picture 10">
            <a:extLst>
              <a:ext uri="{FF2B5EF4-FFF2-40B4-BE49-F238E27FC236}">
                <a16:creationId xmlns:a16="http://schemas.microsoft.com/office/drawing/2014/main" id="{44C18FB7-1C39-4EE4-A4ED-4EA50AC7526A}"/>
              </a:ext>
            </a:extLst>
          </p:cNvPr>
          <p:cNvPicPr>
            <a:picLocks noChangeAspect="1"/>
          </p:cNvPicPr>
          <p:nvPr/>
        </p:nvPicPr>
        <p:blipFill rotWithShape="1">
          <a:blip r:embed="rId4"/>
          <a:srcRect l="132" t="17533" r="42003" b="66664"/>
          <a:stretch/>
        </p:blipFill>
        <p:spPr>
          <a:xfrm>
            <a:off x="606169" y="4282154"/>
            <a:ext cx="4111788" cy="203200"/>
          </a:xfrm>
          <a:prstGeom prst="rect">
            <a:avLst/>
          </a:prstGeom>
        </p:spPr>
      </p:pic>
      <p:sp>
        <p:nvSpPr>
          <p:cNvPr id="12" name="ZoneTexte 10">
            <a:extLst>
              <a:ext uri="{FF2B5EF4-FFF2-40B4-BE49-F238E27FC236}">
                <a16:creationId xmlns:a16="http://schemas.microsoft.com/office/drawing/2014/main" id="{DE7F4D15-85CA-4478-AA64-2C2ABF0F06D1}"/>
              </a:ext>
            </a:extLst>
          </p:cNvPr>
          <p:cNvSpPr txBox="1"/>
          <p:nvPr/>
        </p:nvSpPr>
        <p:spPr>
          <a:xfrm>
            <a:off x="200572" y="3422027"/>
            <a:ext cx="4922982" cy="707886"/>
          </a:xfrm>
          <a:prstGeom prst="rect">
            <a:avLst/>
          </a:prstGeom>
          <a:noFill/>
        </p:spPr>
        <p:txBody>
          <a:bodyPr wrap="square" rtlCol="0">
            <a:spAutoFit/>
          </a:bodyPr>
          <a:lstStyle/>
          <a:p>
            <a:pPr algn="ctr"/>
            <a:r>
              <a:rPr lang="fr-FR" sz="2000" dirty="0">
                <a:solidFill>
                  <a:schemeClr val="tx2"/>
                </a:solidFill>
              </a:rPr>
              <a:t>On va tout séparer pour avoir un plateau de jeu ou chaque valeur correspond à 1 case :</a:t>
            </a:r>
          </a:p>
        </p:txBody>
      </p:sp>
      <p:pic>
        <p:nvPicPr>
          <p:cNvPr id="9" name="Picture 8">
            <a:extLst>
              <a:ext uri="{FF2B5EF4-FFF2-40B4-BE49-F238E27FC236}">
                <a16:creationId xmlns:a16="http://schemas.microsoft.com/office/drawing/2014/main" id="{B6F2DC3B-D226-409E-81C8-234015AFDE37}"/>
              </a:ext>
            </a:extLst>
          </p:cNvPr>
          <p:cNvPicPr>
            <a:picLocks noChangeAspect="1"/>
          </p:cNvPicPr>
          <p:nvPr/>
        </p:nvPicPr>
        <p:blipFill>
          <a:blip r:embed="rId5"/>
          <a:stretch>
            <a:fillRect/>
          </a:stretch>
        </p:blipFill>
        <p:spPr>
          <a:xfrm>
            <a:off x="303464" y="4968163"/>
            <a:ext cx="5184000" cy="190863"/>
          </a:xfrm>
          <a:prstGeom prst="rect">
            <a:avLst/>
          </a:prstGeom>
        </p:spPr>
      </p:pic>
      <p:cxnSp>
        <p:nvCxnSpPr>
          <p:cNvPr id="15" name="Connecteur droit 16">
            <a:extLst>
              <a:ext uri="{FF2B5EF4-FFF2-40B4-BE49-F238E27FC236}">
                <a16:creationId xmlns:a16="http://schemas.microsoft.com/office/drawing/2014/main" id="{F38E03AA-814D-4032-A076-EDEEE1074B15}"/>
              </a:ext>
            </a:extLst>
          </p:cNvPr>
          <p:cNvCxnSpPr/>
          <p:nvPr/>
        </p:nvCxnSpPr>
        <p:spPr>
          <a:xfrm>
            <a:off x="5832909" y="1128641"/>
            <a:ext cx="0" cy="52200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ZoneTexte 10">
            <a:extLst>
              <a:ext uri="{FF2B5EF4-FFF2-40B4-BE49-F238E27FC236}">
                <a16:creationId xmlns:a16="http://schemas.microsoft.com/office/drawing/2014/main" id="{ACA666DA-7111-4371-94F2-303C5347462C}"/>
              </a:ext>
            </a:extLst>
          </p:cNvPr>
          <p:cNvSpPr txBox="1"/>
          <p:nvPr/>
        </p:nvSpPr>
        <p:spPr>
          <a:xfrm>
            <a:off x="6602416" y="1453748"/>
            <a:ext cx="4922982" cy="707886"/>
          </a:xfrm>
          <a:prstGeom prst="rect">
            <a:avLst/>
          </a:prstGeom>
          <a:noFill/>
        </p:spPr>
        <p:txBody>
          <a:bodyPr wrap="square" rtlCol="0">
            <a:spAutoFit/>
          </a:bodyPr>
          <a:lstStyle/>
          <a:p>
            <a:pPr algn="ctr"/>
            <a:r>
              <a:rPr lang="fr-FR" sz="2000" dirty="0">
                <a:solidFill>
                  <a:schemeClr val="tx2"/>
                </a:solidFill>
              </a:rPr>
              <a:t>Ensuite on va attribuer à chaque case une récompense selon sa valeur :</a:t>
            </a:r>
          </a:p>
        </p:txBody>
      </p:sp>
      <p:pic>
        <p:nvPicPr>
          <p:cNvPr id="13" name="Picture 12">
            <a:extLst>
              <a:ext uri="{FF2B5EF4-FFF2-40B4-BE49-F238E27FC236}">
                <a16:creationId xmlns:a16="http://schemas.microsoft.com/office/drawing/2014/main" id="{7AE2E764-3167-49E8-9EEB-68E077452140}"/>
              </a:ext>
            </a:extLst>
          </p:cNvPr>
          <p:cNvPicPr>
            <a:picLocks noChangeAspect="1"/>
          </p:cNvPicPr>
          <p:nvPr/>
        </p:nvPicPr>
        <p:blipFill>
          <a:blip r:embed="rId6"/>
          <a:stretch>
            <a:fillRect/>
          </a:stretch>
        </p:blipFill>
        <p:spPr>
          <a:xfrm>
            <a:off x="6493945" y="3797352"/>
            <a:ext cx="5248275" cy="266700"/>
          </a:xfrm>
          <a:prstGeom prst="rect">
            <a:avLst/>
          </a:prstGeom>
        </p:spPr>
      </p:pic>
    </p:spTree>
    <p:extLst>
      <p:ext uri="{BB962C8B-B14F-4D97-AF65-F5344CB8AC3E}">
        <p14:creationId xmlns:p14="http://schemas.microsoft.com/office/powerpoint/2010/main" val="356414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animBg="1"/>
      <p:bldP spid="12"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ZoneTexte 10">
            <a:extLst>
              <a:ext uri="{FF2B5EF4-FFF2-40B4-BE49-F238E27FC236}">
                <a16:creationId xmlns:a16="http://schemas.microsoft.com/office/drawing/2014/main" id="{50FE911C-494B-43D7-AB9E-4BA247830423}"/>
              </a:ext>
            </a:extLst>
          </p:cNvPr>
          <p:cNvSpPr txBox="1"/>
          <p:nvPr/>
        </p:nvSpPr>
        <p:spPr>
          <a:xfrm>
            <a:off x="6287798" y="3365389"/>
            <a:ext cx="5826197" cy="2554545"/>
          </a:xfrm>
          <a:prstGeom prst="rect">
            <a:avLst/>
          </a:prstGeom>
          <a:noFill/>
        </p:spPr>
        <p:txBody>
          <a:bodyPr wrap="square" rtlCol="0">
            <a:spAutoFit/>
          </a:bodyPr>
          <a:lstStyle/>
          <a:p>
            <a:pPr marL="342900" indent="-342900">
              <a:buFont typeface="Arial" panose="020B0604020202020204" pitchFamily="34" charset="0"/>
              <a:buChar char="•"/>
            </a:pPr>
            <a:r>
              <a:rPr lang="fr-FR" sz="2000" dirty="0">
                <a:solidFill>
                  <a:schemeClr val="tx2"/>
                </a:solidFill>
              </a:rPr>
              <a:t>« State » correspond à la case de l’environnement</a:t>
            </a:r>
          </a:p>
          <a:p>
            <a:pPr marL="342900" indent="-342900">
              <a:buFont typeface="Arial" panose="020B0604020202020204" pitchFamily="34" charset="0"/>
              <a:buChar char="•"/>
            </a:pPr>
            <a:r>
              <a:rPr lang="fr-FR" sz="2000" dirty="0">
                <a:solidFill>
                  <a:schemeClr val="tx2"/>
                </a:solidFill>
              </a:rPr>
              <a:t>« Action » correspond au mouvement avec :</a:t>
            </a:r>
          </a:p>
          <a:p>
            <a:pPr marL="800100" lvl="1" indent="-342900">
              <a:buFont typeface="Wingdings" panose="05000000000000000000" pitchFamily="2" charset="2"/>
              <a:buChar char="ü"/>
            </a:pPr>
            <a:r>
              <a:rPr lang="fr-FR" sz="2000" dirty="0">
                <a:solidFill>
                  <a:schemeClr val="tx2"/>
                </a:solidFill>
              </a:rPr>
              <a:t>0 : le joueur se déplace en haut</a:t>
            </a:r>
          </a:p>
          <a:p>
            <a:pPr marL="800100" lvl="1" indent="-342900">
              <a:buFont typeface="Wingdings" panose="05000000000000000000" pitchFamily="2" charset="2"/>
              <a:buChar char="ü"/>
            </a:pPr>
            <a:r>
              <a:rPr lang="fr-FR" sz="2000" dirty="0">
                <a:solidFill>
                  <a:schemeClr val="tx2"/>
                </a:solidFill>
              </a:rPr>
              <a:t>1 : le joueur se déplace à droite</a:t>
            </a:r>
          </a:p>
          <a:p>
            <a:pPr marL="800100" lvl="1" indent="-342900">
              <a:buFont typeface="Wingdings" panose="05000000000000000000" pitchFamily="2" charset="2"/>
              <a:buChar char="ü"/>
            </a:pPr>
            <a:r>
              <a:rPr lang="fr-FR" sz="2000" dirty="0">
                <a:solidFill>
                  <a:schemeClr val="tx2"/>
                </a:solidFill>
              </a:rPr>
              <a:t>2 : le joueur se déplace en bas</a:t>
            </a:r>
          </a:p>
          <a:p>
            <a:pPr marL="800100" lvl="1" indent="-342900">
              <a:buFont typeface="Wingdings" panose="05000000000000000000" pitchFamily="2" charset="2"/>
              <a:buChar char="ü"/>
            </a:pPr>
            <a:r>
              <a:rPr lang="fr-FR" sz="2000" dirty="0">
                <a:solidFill>
                  <a:schemeClr val="tx2"/>
                </a:solidFill>
              </a:rPr>
              <a:t>3 : le joueur se déplace à gauche</a:t>
            </a:r>
          </a:p>
          <a:p>
            <a:pPr marL="342900" indent="-342900">
              <a:buFont typeface="Arial" panose="020B0604020202020204" pitchFamily="34" charset="0"/>
              <a:buChar char="•"/>
            </a:pPr>
            <a:r>
              <a:rPr lang="fr-FR" sz="2000" dirty="0">
                <a:solidFill>
                  <a:schemeClr val="tx2"/>
                </a:solidFill>
              </a:rPr>
              <a:t>« </a:t>
            </a:r>
            <a:r>
              <a:rPr lang="fr-FR" sz="2000" dirty="0" err="1">
                <a:solidFill>
                  <a:schemeClr val="tx2"/>
                </a:solidFill>
              </a:rPr>
              <a:t>Q_value</a:t>
            </a:r>
            <a:r>
              <a:rPr lang="fr-FR" sz="2000" dirty="0">
                <a:solidFill>
                  <a:schemeClr val="tx2"/>
                </a:solidFill>
              </a:rPr>
              <a:t> » correspond à la politique d’action </a:t>
            </a:r>
          </a:p>
          <a:p>
            <a:r>
              <a:rPr lang="fr-FR" sz="2000" dirty="0">
                <a:solidFill>
                  <a:schemeClr val="tx2"/>
                </a:solidFill>
              </a:rPr>
              <a:t>      (dépendra des récompenses obtenues)</a:t>
            </a:r>
          </a:p>
        </p:txBody>
      </p:sp>
      <p:sp>
        <p:nvSpPr>
          <p:cNvPr id="2" name="Titre 1"/>
          <p:cNvSpPr>
            <a:spLocks noGrp="1"/>
          </p:cNvSpPr>
          <p:nvPr>
            <p:ph type="title"/>
          </p:nvPr>
        </p:nvSpPr>
        <p:spPr>
          <a:xfrm>
            <a:off x="8888" y="-3707"/>
            <a:ext cx="12183112" cy="642939"/>
          </a:xfrm>
        </p:spPr>
        <p:txBody>
          <a:bodyPr/>
          <a:lstStyle/>
          <a:p>
            <a:r>
              <a:rPr lang="fr-FR" sz="3200" dirty="0"/>
              <a:t>I – Développement du 1</a:t>
            </a:r>
            <a:r>
              <a:rPr lang="fr-FR" sz="3200" baseline="30000" dirty="0"/>
              <a:t>er</a:t>
            </a:r>
            <a:r>
              <a:rPr lang="fr-FR" sz="3200" dirty="0"/>
              <a:t> jeu </a:t>
            </a:r>
            <a:r>
              <a:rPr lang="fr-FR" sz="2800" dirty="0"/>
              <a:t>– Politique d’action</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5</a:t>
            </a:fld>
            <a:endParaRPr lang="fr-FR" dirty="0"/>
          </a:p>
        </p:txBody>
      </p:sp>
      <p:pic>
        <p:nvPicPr>
          <p:cNvPr id="5" name="Picture 4">
            <a:extLst>
              <a:ext uri="{FF2B5EF4-FFF2-40B4-BE49-F238E27FC236}">
                <a16:creationId xmlns:a16="http://schemas.microsoft.com/office/drawing/2014/main" id="{8E253700-9370-447A-A9B3-185C890C2B71}"/>
              </a:ext>
            </a:extLst>
          </p:cNvPr>
          <p:cNvPicPr>
            <a:picLocks noChangeAspect="1"/>
          </p:cNvPicPr>
          <p:nvPr/>
        </p:nvPicPr>
        <p:blipFill>
          <a:blip r:embed="rId3"/>
          <a:stretch>
            <a:fillRect/>
          </a:stretch>
        </p:blipFill>
        <p:spPr>
          <a:xfrm>
            <a:off x="78005" y="1750169"/>
            <a:ext cx="6243637" cy="3901559"/>
          </a:xfrm>
          <a:prstGeom prst="rect">
            <a:avLst/>
          </a:prstGeom>
        </p:spPr>
      </p:pic>
      <p:pic>
        <p:nvPicPr>
          <p:cNvPr id="16" name="Picture 15">
            <a:extLst>
              <a:ext uri="{FF2B5EF4-FFF2-40B4-BE49-F238E27FC236}">
                <a16:creationId xmlns:a16="http://schemas.microsoft.com/office/drawing/2014/main" id="{85E1A451-A518-401F-8FD9-A5FAEA8FA32E}"/>
              </a:ext>
            </a:extLst>
          </p:cNvPr>
          <p:cNvPicPr>
            <a:picLocks noChangeAspect="1"/>
          </p:cNvPicPr>
          <p:nvPr/>
        </p:nvPicPr>
        <p:blipFill rotWithShape="1">
          <a:blip r:embed="rId4"/>
          <a:srcRect l="83002" t="20448" r="609" b="27925"/>
          <a:stretch/>
        </p:blipFill>
        <p:spPr>
          <a:xfrm>
            <a:off x="11043919" y="4149161"/>
            <a:ext cx="755115" cy="986999"/>
          </a:xfrm>
          <a:prstGeom prst="rect">
            <a:avLst/>
          </a:prstGeom>
        </p:spPr>
      </p:pic>
      <p:sp>
        <p:nvSpPr>
          <p:cNvPr id="19" name="ZoneTexte 10">
            <a:extLst>
              <a:ext uri="{FF2B5EF4-FFF2-40B4-BE49-F238E27FC236}">
                <a16:creationId xmlns:a16="http://schemas.microsoft.com/office/drawing/2014/main" id="{92B673B4-97D8-4269-A4DD-9F01D675ABCF}"/>
              </a:ext>
            </a:extLst>
          </p:cNvPr>
          <p:cNvSpPr txBox="1"/>
          <p:nvPr/>
        </p:nvSpPr>
        <p:spPr>
          <a:xfrm>
            <a:off x="368391" y="821701"/>
            <a:ext cx="4982054" cy="707886"/>
          </a:xfrm>
          <a:prstGeom prst="rect">
            <a:avLst/>
          </a:prstGeom>
          <a:noFill/>
        </p:spPr>
        <p:txBody>
          <a:bodyPr wrap="square" rtlCol="0">
            <a:spAutoFit/>
          </a:bodyPr>
          <a:lstStyle/>
          <a:p>
            <a:pPr algn="ctr"/>
            <a:r>
              <a:rPr lang="fr-FR" sz="2000" dirty="0">
                <a:solidFill>
                  <a:schemeClr val="tx2"/>
                </a:solidFill>
              </a:rPr>
              <a:t>Pour la politique d’action, j’ai utilisé la librairie « pandas » pour me faire un </a:t>
            </a:r>
            <a:r>
              <a:rPr lang="fr-FR" sz="2000" dirty="0" err="1">
                <a:solidFill>
                  <a:schemeClr val="tx2"/>
                </a:solidFill>
              </a:rPr>
              <a:t>DataFrame</a:t>
            </a:r>
            <a:r>
              <a:rPr lang="fr-FR" sz="2000" dirty="0">
                <a:solidFill>
                  <a:schemeClr val="tx2"/>
                </a:solidFill>
              </a:rPr>
              <a:t> :</a:t>
            </a:r>
          </a:p>
        </p:txBody>
      </p:sp>
      <p:pic>
        <p:nvPicPr>
          <p:cNvPr id="10" name="Picture 9">
            <a:extLst>
              <a:ext uri="{FF2B5EF4-FFF2-40B4-BE49-F238E27FC236}">
                <a16:creationId xmlns:a16="http://schemas.microsoft.com/office/drawing/2014/main" id="{71D7BA41-2550-4486-B3A9-3EDD20405A83}"/>
              </a:ext>
            </a:extLst>
          </p:cNvPr>
          <p:cNvPicPr>
            <a:picLocks noChangeAspect="1"/>
          </p:cNvPicPr>
          <p:nvPr/>
        </p:nvPicPr>
        <p:blipFill rotWithShape="1">
          <a:blip r:embed="rId5"/>
          <a:srcRect b="41973"/>
          <a:stretch/>
        </p:blipFill>
        <p:spPr>
          <a:xfrm>
            <a:off x="7855248" y="1063993"/>
            <a:ext cx="2609850" cy="2227391"/>
          </a:xfrm>
          <a:prstGeom prst="rect">
            <a:avLst/>
          </a:prstGeom>
        </p:spPr>
      </p:pic>
    </p:spTree>
    <p:extLst>
      <p:ext uri="{BB962C8B-B14F-4D97-AF65-F5344CB8AC3E}">
        <p14:creationId xmlns:p14="http://schemas.microsoft.com/office/powerpoint/2010/main" val="130285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II – Q-Learning </a:t>
            </a:r>
            <a:r>
              <a:rPr lang="fr-FR" sz="2800" dirty="0"/>
              <a:t>– Choix d’une action</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6</a:t>
            </a:fld>
            <a:endParaRPr lang="fr-FR" dirty="0"/>
          </a:p>
        </p:txBody>
      </p:sp>
      <p:pic>
        <p:nvPicPr>
          <p:cNvPr id="5" name="Picture 4">
            <a:extLst>
              <a:ext uri="{FF2B5EF4-FFF2-40B4-BE49-F238E27FC236}">
                <a16:creationId xmlns:a16="http://schemas.microsoft.com/office/drawing/2014/main" id="{E7785216-2841-4811-8EF0-0BB09EA88BA9}"/>
              </a:ext>
            </a:extLst>
          </p:cNvPr>
          <p:cNvPicPr>
            <a:picLocks noChangeAspect="1"/>
          </p:cNvPicPr>
          <p:nvPr/>
        </p:nvPicPr>
        <p:blipFill>
          <a:blip r:embed="rId3"/>
          <a:stretch>
            <a:fillRect/>
          </a:stretch>
        </p:blipFill>
        <p:spPr>
          <a:xfrm>
            <a:off x="713265" y="2488704"/>
            <a:ext cx="7353775" cy="3597038"/>
          </a:xfrm>
          <a:prstGeom prst="rect">
            <a:avLst/>
          </a:prstGeom>
        </p:spPr>
      </p:pic>
      <p:sp>
        <p:nvSpPr>
          <p:cNvPr id="9" name="ZoneTexte 10">
            <a:extLst>
              <a:ext uri="{FF2B5EF4-FFF2-40B4-BE49-F238E27FC236}">
                <a16:creationId xmlns:a16="http://schemas.microsoft.com/office/drawing/2014/main" id="{1351E70C-D9D9-4058-9015-6E17553CDA0B}"/>
              </a:ext>
            </a:extLst>
          </p:cNvPr>
          <p:cNvSpPr txBox="1"/>
          <p:nvPr/>
        </p:nvSpPr>
        <p:spPr>
          <a:xfrm>
            <a:off x="476248" y="844469"/>
            <a:ext cx="10079992" cy="1323439"/>
          </a:xfrm>
          <a:prstGeom prst="rect">
            <a:avLst/>
          </a:prstGeom>
          <a:noFill/>
        </p:spPr>
        <p:txBody>
          <a:bodyPr wrap="square" rtlCol="0">
            <a:spAutoFit/>
          </a:bodyPr>
          <a:lstStyle/>
          <a:p>
            <a:r>
              <a:rPr lang="fr-FR" sz="2000" dirty="0">
                <a:solidFill>
                  <a:schemeClr val="tx2"/>
                </a:solidFill>
              </a:rPr>
              <a:t>Pour que l’algorithme fasse le choix d’une action, j’ai utilisé la librairie « </a:t>
            </a:r>
            <a:r>
              <a:rPr lang="fr-FR" sz="2000" dirty="0" err="1">
                <a:solidFill>
                  <a:schemeClr val="tx2"/>
                </a:solidFill>
              </a:rPr>
              <a:t>numpy</a:t>
            </a:r>
            <a:r>
              <a:rPr lang="fr-FR" sz="2000" dirty="0">
                <a:solidFill>
                  <a:schemeClr val="tx2"/>
                </a:solidFill>
              </a:rPr>
              <a:t> » pour faire un « </a:t>
            </a:r>
            <a:r>
              <a:rPr lang="fr-FR" sz="2000" dirty="0" err="1">
                <a:solidFill>
                  <a:schemeClr val="tx2"/>
                </a:solidFill>
              </a:rPr>
              <a:t>random.choice</a:t>
            </a:r>
            <a:r>
              <a:rPr lang="fr-FR" sz="2000" dirty="0">
                <a:solidFill>
                  <a:schemeClr val="tx2"/>
                </a:solidFill>
              </a:rPr>
              <a:t> » (« choix aléatoire ») entre :</a:t>
            </a:r>
          </a:p>
          <a:p>
            <a:pPr marL="342900" indent="-342900">
              <a:buFont typeface="Arial" panose="020B0604020202020204" pitchFamily="34" charset="0"/>
              <a:buChar char="•"/>
            </a:pPr>
            <a:r>
              <a:rPr lang="fr-FR" sz="2000" b="1" dirty="0">
                <a:solidFill>
                  <a:schemeClr val="tx2"/>
                </a:solidFill>
              </a:rPr>
              <a:t>Exploration,</a:t>
            </a:r>
            <a:r>
              <a:rPr lang="fr-FR" sz="2000" dirty="0">
                <a:solidFill>
                  <a:schemeClr val="tx2"/>
                </a:solidFill>
              </a:rPr>
              <a:t> selon la probabilité « Epsilon » 	-&gt; un choix aléatoire entre les 4 actions</a:t>
            </a:r>
          </a:p>
          <a:p>
            <a:pPr marL="342900" indent="-342900">
              <a:buFont typeface="Arial" panose="020B0604020202020204" pitchFamily="34" charset="0"/>
              <a:buChar char="•"/>
            </a:pPr>
            <a:r>
              <a:rPr lang="fr-FR" sz="2000" b="1" dirty="0">
                <a:solidFill>
                  <a:schemeClr val="tx2"/>
                </a:solidFill>
              </a:rPr>
              <a:t>Exploitation,</a:t>
            </a:r>
            <a:r>
              <a:rPr lang="fr-FR" sz="2000" dirty="0">
                <a:solidFill>
                  <a:schemeClr val="tx2"/>
                </a:solidFill>
              </a:rPr>
              <a:t> selon la probabilité « 1 - Epsilon »     -&gt; utiliser la meilleur politique d’action</a:t>
            </a:r>
          </a:p>
        </p:txBody>
      </p:sp>
      <mc:AlternateContent xmlns:mc="http://schemas.openxmlformats.org/markup-compatibility/2006">
        <mc:Choice xmlns:a14="http://schemas.microsoft.com/office/drawing/2010/main" Requires="a14">
          <p:sp>
            <p:nvSpPr>
              <p:cNvPr id="10" name="ZoneTexte 10">
                <a:extLst>
                  <a:ext uri="{FF2B5EF4-FFF2-40B4-BE49-F238E27FC236}">
                    <a16:creationId xmlns:a16="http://schemas.microsoft.com/office/drawing/2014/main" id="{16EC5751-2793-447F-AFED-2EA6986717E7}"/>
                  </a:ext>
                </a:extLst>
              </p:cNvPr>
              <p:cNvSpPr txBox="1"/>
              <p:nvPr/>
            </p:nvSpPr>
            <p:spPr>
              <a:xfrm>
                <a:off x="6817360" y="3162336"/>
                <a:ext cx="5374640" cy="1189493"/>
              </a:xfrm>
              <a:prstGeom prst="rect">
                <a:avLst/>
              </a:prstGeom>
              <a:solidFill>
                <a:schemeClr val="tx2"/>
              </a:solidFill>
            </p:spPr>
            <p:txBody>
              <a:bodyPr wrap="square" rtlCol="0">
                <a:spAutoFit/>
              </a:bodyPr>
              <a:lstStyle/>
              <a:p>
                <a:pPr algn="ctr"/>
                <a:r>
                  <a:rPr lang="fr-FR" sz="2000" dirty="0">
                    <a:solidFill>
                      <a:schemeClr val="bg1"/>
                    </a:solidFill>
                  </a:rPr>
                  <a:t>Avec Epsilon égale à : </a:t>
                </a:r>
              </a:p>
              <a:p>
                <a:pPr algn="ctr"/>
                <a:endParaRPr lang="fr-FR" sz="2000" dirty="0">
                  <a:solidFill>
                    <a:schemeClr val="bg1"/>
                  </a:solidFill>
                </a:endParaRPr>
              </a:p>
              <a:p>
                <a:pPr algn="ctr"/>
                <a:r>
                  <a:rPr lang="fr-FR" sz="2000" dirty="0">
                    <a:solidFill>
                      <a:schemeClr val="bg1"/>
                    </a:solidFill>
                  </a:rPr>
                  <a:t> </a:t>
                </a:r>
                <a:r>
                  <a:rPr lang="el-GR" sz="2000" dirty="0">
                    <a:solidFill>
                      <a:schemeClr val="bg1"/>
                    </a:solidFill>
                    <a:latin typeface="Times New Roman" panose="02020603050405020304" pitchFamily="18" charset="0"/>
                    <a:cs typeface="Times New Roman" panose="02020603050405020304" pitchFamily="18" charset="0"/>
                  </a:rPr>
                  <a:t>ε</a:t>
                </a:r>
                <a:r>
                  <a:rPr lang="fr-FR" sz="2000" dirty="0">
                    <a:solidFill>
                      <a:schemeClr val="bg1"/>
                    </a:solidFill>
                  </a:rPr>
                  <a:t> = </a:t>
                </a:r>
                <a14:m>
                  <m:oMath xmlns:m="http://schemas.openxmlformats.org/officeDocument/2006/math">
                    <m:f>
                      <m:fPr>
                        <m:ctrlPr>
                          <a:rPr lang="fr-FR" sz="2000" i="1" dirty="0" smtClean="0">
                            <a:solidFill>
                              <a:schemeClr val="bg1"/>
                            </a:solidFill>
                            <a:latin typeface="Cambria Math" panose="02040503050406030204" pitchFamily="18" charset="0"/>
                          </a:rPr>
                        </m:ctrlPr>
                      </m:fPr>
                      <m:num>
                        <m:r>
                          <a:rPr lang="en-US" sz="2000" b="0" i="1" dirty="0" smtClean="0">
                            <a:solidFill>
                              <a:schemeClr val="bg1"/>
                            </a:solidFill>
                            <a:latin typeface="Cambria Math" panose="02040503050406030204" pitchFamily="18" charset="0"/>
                          </a:rPr>
                          <m:t>𝑁𝑏</m:t>
                        </m:r>
                        <m:r>
                          <a:rPr lang="fr-FR" sz="2000" i="1" dirty="0">
                            <a:solidFill>
                              <a:schemeClr val="bg1"/>
                            </a:solidFill>
                            <a:latin typeface="Cambria Math" panose="02040503050406030204" pitchFamily="18" charset="0"/>
                          </a:rPr>
                          <m:t> </m:t>
                        </m:r>
                        <m:r>
                          <a:rPr lang="fr-FR" sz="2000" i="1" dirty="0">
                            <a:solidFill>
                              <a:schemeClr val="bg1"/>
                            </a:solidFill>
                            <a:latin typeface="Cambria Math" panose="02040503050406030204" pitchFamily="18" charset="0"/>
                          </a:rPr>
                          <m:t>𝑑𝑒</m:t>
                        </m:r>
                        <m:r>
                          <a:rPr lang="fr-FR" sz="2000" i="1" dirty="0">
                            <a:solidFill>
                              <a:schemeClr val="bg1"/>
                            </a:solidFill>
                            <a:latin typeface="Cambria Math" panose="02040503050406030204" pitchFamily="18" charset="0"/>
                          </a:rPr>
                          <m:t> </m:t>
                        </m:r>
                        <m:r>
                          <a:rPr lang="fr-FR" sz="2000" i="1" dirty="0">
                            <a:solidFill>
                              <a:schemeClr val="bg1"/>
                            </a:solidFill>
                            <a:latin typeface="Cambria Math" panose="02040503050406030204" pitchFamily="18" charset="0"/>
                          </a:rPr>
                          <m:t>𝑝𝑎𝑟𝑡𝑖𝑒</m:t>
                        </m:r>
                        <m:r>
                          <a:rPr lang="fr-FR" sz="2000" i="1" dirty="0">
                            <a:solidFill>
                              <a:schemeClr val="bg1"/>
                            </a:solidFill>
                            <a:latin typeface="Cambria Math" panose="02040503050406030204" pitchFamily="18" charset="0"/>
                          </a:rPr>
                          <m:t> </m:t>
                        </m:r>
                        <m:r>
                          <a:rPr lang="fr-FR" sz="2000" i="1" dirty="0">
                            <a:solidFill>
                              <a:schemeClr val="bg1"/>
                            </a:solidFill>
                            <a:latin typeface="Cambria Math" panose="02040503050406030204" pitchFamily="18" charset="0"/>
                          </a:rPr>
                          <m:t>𝑡𝑜𝑡𝑎𝑙</m:t>
                        </m:r>
                      </m:num>
                      <m:den>
                        <m:r>
                          <a:rPr lang="en-US" sz="2000" b="0" i="1" dirty="0" smtClean="0">
                            <a:solidFill>
                              <a:schemeClr val="bg1"/>
                            </a:solidFill>
                            <a:latin typeface="Cambria Math" panose="02040503050406030204" pitchFamily="18" charset="0"/>
                          </a:rPr>
                          <m:t>𝑁𝑏</m:t>
                        </m:r>
                        <m:r>
                          <a:rPr lang="fr-FR" sz="2000" i="1" dirty="0">
                            <a:solidFill>
                              <a:schemeClr val="bg1"/>
                            </a:solidFill>
                            <a:latin typeface="Cambria Math" panose="02040503050406030204" pitchFamily="18" charset="0"/>
                          </a:rPr>
                          <m:t> </m:t>
                        </m:r>
                        <m:r>
                          <a:rPr lang="fr-FR" sz="2000" i="1" dirty="0">
                            <a:solidFill>
                              <a:schemeClr val="bg1"/>
                            </a:solidFill>
                            <a:latin typeface="Cambria Math" panose="02040503050406030204" pitchFamily="18" charset="0"/>
                          </a:rPr>
                          <m:t>𝑑𝑒</m:t>
                        </m:r>
                        <m:r>
                          <a:rPr lang="fr-FR" sz="2000" i="1" dirty="0">
                            <a:solidFill>
                              <a:schemeClr val="bg1"/>
                            </a:solidFill>
                            <a:latin typeface="Cambria Math" panose="02040503050406030204" pitchFamily="18" charset="0"/>
                          </a:rPr>
                          <m:t> </m:t>
                        </m:r>
                        <m:r>
                          <a:rPr lang="fr-FR" sz="2000" i="1" dirty="0">
                            <a:solidFill>
                              <a:schemeClr val="bg1"/>
                            </a:solidFill>
                            <a:latin typeface="Cambria Math" panose="02040503050406030204" pitchFamily="18" charset="0"/>
                          </a:rPr>
                          <m:t>𝑝𝑎𝑟𝑡𝑖𝑒</m:t>
                        </m:r>
                        <m:r>
                          <a:rPr lang="fr-FR" sz="2000" i="1" dirty="0">
                            <a:solidFill>
                              <a:schemeClr val="bg1"/>
                            </a:solidFill>
                            <a:latin typeface="Cambria Math" panose="02040503050406030204" pitchFamily="18" charset="0"/>
                          </a:rPr>
                          <m:t> </m:t>
                        </m:r>
                        <m:r>
                          <a:rPr lang="fr-FR" sz="2000" i="1" dirty="0">
                            <a:solidFill>
                              <a:schemeClr val="bg1"/>
                            </a:solidFill>
                            <a:latin typeface="Cambria Math" panose="02040503050406030204" pitchFamily="18" charset="0"/>
                          </a:rPr>
                          <m:t>𝑡𝑜𝑡𝑎𝑙</m:t>
                        </m:r>
                        <m:r>
                          <a:rPr lang="en-US" sz="2000" b="0" i="1" dirty="0" smtClean="0">
                            <a:solidFill>
                              <a:schemeClr val="bg1"/>
                            </a:solidFill>
                            <a:latin typeface="Cambria Math" panose="02040503050406030204" pitchFamily="18" charset="0"/>
                          </a:rPr>
                          <m:t> + </m:t>
                        </m:r>
                        <m:r>
                          <a:rPr lang="fr-FR" sz="2000" i="1" dirty="0">
                            <a:solidFill>
                              <a:schemeClr val="bg1"/>
                            </a:solidFill>
                            <a:latin typeface="Cambria Math" panose="02040503050406030204" pitchFamily="18" charset="0"/>
                          </a:rPr>
                          <m:t>𝑁𝑢</m:t>
                        </m:r>
                        <m:r>
                          <a:rPr lang="en-US" sz="2000" b="0" i="1" dirty="0" smtClean="0">
                            <a:solidFill>
                              <a:schemeClr val="bg1"/>
                            </a:solidFill>
                            <a:latin typeface="Cambria Math" panose="02040503050406030204" pitchFamily="18" charset="0"/>
                          </a:rPr>
                          <m:t>𝑚</m:t>
                        </m:r>
                        <m:r>
                          <a:rPr lang="fr-FR" sz="2000" i="1" dirty="0">
                            <a:solidFill>
                              <a:schemeClr val="bg1"/>
                            </a:solidFill>
                            <a:latin typeface="Cambria Math" panose="02040503050406030204" pitchFamily="18" charset="0"/>
                          </a:rPr>
                          <m:t> </m:t>
                        </m:r>
                        <m:r>
                          <a:rPr lang="fr-FR" sz="2000" i="1" dirty="0">
                            <a:solidFill>
                              <a:schemeClr val="bg1"/>
                            </a:solidFill>
                            <a:latin typeface="Cambria Math" panose="02040503050406030204" pitchFamily="18" charset="0"/>
                          </a:rPr>
                          <m:t>𝑑𝑒</m:t>
                        </m:r>
                        <m:r>
                          <a:rPr lang="en-US" sz="2000" b="0" i="1" dirty="0" smtClean="0">
                            <a:solidFill>
                              <a:schemeClr val="bg1"/>
                            </a:solidFill>
                            <a:latin typeface="Cambria Math" panose="02040503050406030204" pitchFamily="18" charset="0"/>
                          </a:rPr>
                          <m:t> </m:t>
                        </m:r>
                        <m:r>
                          <a:rPr lang="en-US" sz="2000" b="0" i="1" dirty="0" smtClean="0">
                            <a:solidFill>
                              <a:schemeClr val="bg1"/>
                            </a:solidFill>
                            <a:latin typeface="Cambria Math" panose="02040503050406030204" pitchFamily="18" charset="0"/>
                          </a:rPr>
                          <m:t>𝑙𝑎</m:t>
                        </m:r>
                        <m:r>
                          <a:rPr lang="fr-FR" sz="2000" i="1" dirty="0">
                            <a:solidFill>
                              <a:schemeClr val="bg1"/>
                            </a:solidFill>
                            <a:latin typeface="Cambria Math" panose="02040503050406030204" pitchFamily="18" charset="0"/>
                          </a:rPr>
                          <m:t> </m:t>
                        </m:r>
                        <m:r>
                          <a:rPr lang="fr-FR" sz="2000" i="1" dirty="0">
                            <a:solidFill>
                              <a:schemeClr val="bg1"/>
                            </a:solidFill>
                            <a:latin typeface="Cambria Math" panose="02040503050406030204" pitchFamily="18" charset="0"/>
                          </a:rPr>
                          <m:t>𝑝𝑎𝑟𝑡𝑖𝑒</m:t>
                        </m:r>
                        <m:r>
                          <a:rPr lang="fr-FR" sz="2000" i="1" dirty="0">
                            <a:solidFill>
                              <a:schemeClr val="bg1"/>
                            </a:solidFill>
                            <a:latin typeface="Cambria Math" panose="02040503050406030204" pitchFamily="18" charset="0"/>
                          </a:rPr>
                          <m:t> </m:t>
                        </m:r>
                        <m:r>
                          <a:rPr lang="fr-FR" sz="2000" i="1" dirty="0">
                            <a:solidFill>
                              <a:schemeClr val="bg1"/>
                            </a:solidFill>
                            <a:latin typeface="Cambria Math" panose="02040503050406030204" pitchFamily="18" charset="0"/>
                          </a:rPr>
                          <m:t>𝑒𝑛</m:t>
                        </m:r>
                        <m:r>
                          <a:rPr lang="fr-FR" sz="2000" i="1" dirty="0">
                            <a:solidFill>
                              <a:schemeClr val="bg1"/>
                            </a:solidFill>
                            <a:latin typeface="Cambria Math" panose="02040503050406030204" pitchFamily="18" charset="0"/>
                          </a:rPr>
                          <m:t> </m:t>
                        </m:r>
                        <m:r>
                          <a:rPr lang="fr-FR" sz="2000" i="1" dirty="0">
                            <a:solidFill>
                              <a:schemeClr val="bg1"/>
                            </a:solidFill>
                            <a:latin typeface="Cambria Math" panose="02040503050406030204" pitchFamily="18" charset="0"/>
                          </a:rPr>
                          <m:t>𝑐𝑜𝑢𝑟𝑠</m:t>
                        </m:r>
                      </m:den>
                    </m:f>
                  </m:oMath>
                </a14:m>
                <a:endParaRPr lang="fr-FR" sz="2000" dirty="0">
                  <a:solidFill>
                    <a:schemeClr val="bg1"/>
                  </a:solidFill>
                </a:endParaRPr>
              </a:p>
            </p:txBody>
          </p:sp>
        </mc:Choice>
        <mc:Fallback>
          <p:sp>
            <p:nvSpPr>
              <p:cNvPr id="10" name="ZoneTexte 10">
                <a:extLst>
                  <a:ext uri="{FF2B5EF4-FFF2-40B4-BE49-F238E27FC236}">
                    <a16:creationId xmlns:a16="http://schemas.microsoft.com/office/drawing/2014/main" id="{16EC5751-2793-447F-AFED-2EA6986717E7}"/>
                  </a:ext>
                </a:extLst>
              </p:cNvPr>
              <p:cNvSpPr txBox="1">
                <a:spLocks noRot="1" noChangeAspect="1" noMove="1" noResize="1" noEditPoints="1" noAdjustHandles="1" noChangeArrowheads="1" noChangeShapeType="1" noTextEdit="1"/>
              </p:cNvSpPr>
              <p:nvPr/>
            </p:nvSpPr>
            <p:spPr>
              <a:xfrm>
                <a:off x="6817360" y="3162336"/>
                <a:ext cx="5374640" cy="1189493"/>
              </a:xfrm>
              <a:prstGeom prst="rect">
                <a:avLst/>
              </a:prstGeom>
              <a:blipFill>
                <a:blip r:embed="rId4"/>
                <a:stretch>
                  <a:fillRect t="-3077" b="-513"/>
                </a:stretch>
              </a:blipFill>
            </p:spPr>
            <p:txBody>
              <a:bodyPr/>
              <a:lstStyle/>
              <a:p>
                <a:r>
                  <a:rPr lang="fr-FR">
                    <a:noFill/>
                  </a:rPr>
                  <a:t> </a:t>
                </a:r>
              </a:p>
            </p:txBody>
          </p:sp>
        </mc:Fallback>
      </mc:AlternateContent>
    </p:spTree>
    <p:extLst>
      <p:ext uri="{BB962C8B-B14F-4D97-AF65-F5344CB8AC3E}">
        <p14:creationId xmlns:p14="http://schemas.microsoft.com/office/powerpoint/2010/main" val="3185063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II – Q-Learning </a:t>
            </a:r>
            <a:r>
              <a:rPr lang="fr-FR" sz="2800" dirty="0"/>
              <a:t>– Résultat de la nouvelle politique</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7</a:t>
            </a:fld>
            <a:endParaRPr lang="fr-FR" dirty="0"/>
          </a:p>
        </p:txBody>
      </p:sp>
      <p:pic>
        <p:nvPicPr>
          <p:cNvPr id="6" name="Picture 5">
            <a:extLst>
              <a:ext uri="{FF2B5EF4-FFF2-40B4-BE49-F238E27FC236}">
                <a16:creationId xmlns:a16="http://schemas.microsoft.com/office/drawing/2014/main" id="{C2718BE4-D317-419D-8294-AF82F147DB72}"/>
              </a:ext>
            </a:extLst>
          </p:cNvPr>
          <p:cNvPicPr>
            <a:picLocks noChangeAspect="1"/>
          </p:cNvPicPr>
          <p:nvPr/>
        </p:nvPicPr>
        <p:blipFill>
          <a:blip r:embed="rId3"/>
          <a:stretch>
            <a:fillRect/>
          </a:stretch>
        </p:blipFill>
        <p:spPr>
          <a:xfrm>
            <a:off x="971550" y="2171382"/>
            <a:ext cx="10248900" cy="2962275"/>
          </a:xfrm>
          <a:prstGeom prst="rect">
            <a:avLst/>
          </a:prstGeom>
        </p:spPr>
      </p:pic>
      <p:sp>
        <p:nvSpPr>
          <p:cNvPr id="11" name="ZoneTexte 10">
            <a:extLst>
              <a:ext uri="{FF2B5EF4-FFF2-40B4-BE49-F238E27FC236}">
                <a16:creationId xmlns:a16="http://schemas.microsoft.com/office/drawing/2014/main" id="{68A3DE7D-F5A9-4E82-A28F-59A0D9906C74}"/>
              </a:ext>
            </a:extLst>
          </p:cNvPr>
          <p:cNvSpPr txBox="1"/>
          <p:nvPr/>
        </p:nvSpPr>
        <p:spPr>
          <a:xfrm>
            <a:off x="557528" y="866479"/>
            <a:ext cx="10079992" cy="400110"/>
          </a:xfrm>
          <a:prstGeom prst="rect">
            <a:avLst/>
          </a:prstGeom>
          <a:noFill/>
        </p:spPr>
        <p:txBody>
          <a:bodyPr wrap="square" rtlCol="0">
            <a:spAutoFit/>
          </a:bodyPr>
          <a:lstStyle/>
          <a:p>
            <a:r>
              <a:rPr lang="fr-FR" sz="2000" dirty="0">
                <a:solidFill>
                  <a:schemeClr val="tx2"/>
                </a:solidFill>
              </a:rPr>
              <a:t>Pour obtenir le résultat de la nouvelle politique, j’ai utilisé cette formule : </a:t>
            </a:r>
          </a:p>
        </p:txBody>
      </p:sp>
      <p:pic>
        <p:nvPicPr>
          <p:cNvPr id="8" name="Picture 7">
            <a:extLst>
              <a:ext uri="{FF2B5EF4-FFF2-40B4-BE49-F238E27FC236}">
                <a16:creationId xmlns:a16="http://schemas.microsoft.com/office/drawing/2014/main" id="{36691882-2650-47B1-9D1A-7AB98315096B}"/>
              </a:ext>
            </a:extLst>
          </p:cNvPr>
          <p:cNvPicPr>
            <a:picLocks noChangeAspect="1"/>
          </p:cNvPicPr>
          <p:nvPr/>
        </p:nvPicPr>
        <p:blipFill>
          <a:blip r:embed="rId4"/>
          <a:stretch>
            <a:fillRect/>
          </a:stretch>
        </p:blipFill>
        <p:spPr>
          <a:xfrm>
            <a:off x="2125345" y="1422758"/>
            <a:ext cx="7941310" cy="498877"/>
          </a:xfrm>
          <a:prstGeom prst="rect">
            <a:avLst/>
          </a:prstGeom>
        </p:spPr>
      </p:pic>
      <p:sp>
        <p:nvSpPr>
          <p:cNvPr id="14" name="ZoneTexte 10">
            <a:extLst>
              <a:ext uri="{FF2B5EF4-FFF2-40B4-BE49-F238E27FC236}">
                <a16:creationId xmlns:a16="http://schemas.microsoft.com/office/drawing/2014/main" id="{C1F3DFA8-81FD-402C-A43A-40555F8D3169}"/>
              </a:ext>
            </a:extLst>
          </p:cNvPr>
          <p:cNvSpPr txBox="1"/>
          <p:nvPr/>
        </p:nvSpPr>
        <p:spPr>
          <a:xfrm>
            <a:off x="557528" y="5460843"/>
            <a:ext cx="10079992" cy="400110"/>
          </a:xfrm>
          <a:prstGeom prst="rect">
            <a:avLst/>
          </a:prstGeom>
          <a:noFill/>
        </p:spPr>
        <p:txBody>
          <a:bodyPr wrap="square" rtlCol="0">
            <a:spAutoFit/>
          </a:bodyPr>
          <a:lstStyle/>
          <a:p>
            <a:r>
              <a:rPr lang="fr-FR" sz="2000" dirty="0">
                <a:solidFill>
                  <a:schemeClr val="tx2"/>
                </a:solidFill>
              </a:rPr>
              <a:t>La politique est désormais modifiée vers le + ou le - selon si la partie était bonne ou mauvaise.</a:t>
            </a:r>
          </a:p>
        </p:txBody>
      </p:sp>
    </p:spTree>
    <p:extLst>
      <p:ext uri="{BB962C8B-B14F-4D97-AF65-F5344CB8AC3E}">
        <p14:creationId xmlns:p14="http://schemas.microsoft.com/office/powerpoint/2010/main" val="134557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II – Q-Learning </a:t>
            </a:r>
            <a:r>
              <a:rPr lang="fr-FR" sz="2800" dirty="0"/>
              <a:t>– Lancement de l’apprentissage</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8</a:t>
            </a:fld>
            <a:endParaRPr lang="fr-FR" dirty="0"/>
          </a:p>
        </p:txBody>
      </p:sp>
      <p:sp>
        <p:nvSpPr>
          <p:cNvPr id="17" name="ZoneTexte 10">
            <a:extLst>
              <a:ext uri="{FF2B5EF4-FFF2-40B4-BE49-F238E27FC236}">
                <a16:creationId xmlns:a16="http://schemas.microsoft.com/office/drawing/2014/main" id="{8A25A162-A5FC-4F11-B063-9F3014FA7948}"/>
              </a:ext>
            </a:extLst>
          </p:cNvPr>
          <p:cNvSpPr txBox="1"/>
          <p:nvPr/>
        </p:nvSpPr>
        <p:spPr>
          <a:xfrm>
            <a:off x="782320" y="869234"/>
            <a:ext cx="10627360" cy="707886"/>
          </a:xfrm>
          <a:prstGeom prst="rect">
            <a:avLst/>
          </a:prstGeom>
          <a:noFill/>
        </p:spPr>
        <p:txBody>
          <a:bodyPr wrap="square" rtlCol="0">
            <a:spAutoFit/>
          </a:bodyPr>
          <a:lstStyle/>
          <a:p>
            <a:r>
              <a:rPr lang="fr-FR" sz="2000" dirty="0">
                <a:solidFill>
                  <a:schemeClr val="tx2"/>
                </a:solidFill>
              </a:rPr>
              <a:t>Pour un 1</a:t>
            </a:r>
            <a:r>
              <a:rPr lang="fr-FR" sz="2000" baseline="30000" dirty="0">
                <a:solidFill>
                  <a:schemeClr val="tx2"/>
                </a:solidFill>
              </a:rPr>
              <a:t>er</a:t>
            </a:r>
            <a:r>
              <a:rPr lang="fr-FR" sz="2000" dirty="0">
                <a:solidFill>
                  <a:schemeClr val="tx2"/>
                </a:solidFill>
              </a:rPr>
              <a:t> test, j’ai initialisé les paramètres comme suit et j’ai appelé ma fonction « </a:t>
            </a:r>
            <a:r>
              <a:rPr lang="fr-FR" sz="2000" dirty="0" err="1">
                <a:solidFill>
                  <a:schemeClr val="tx2"/>
                </a:solidFill>
              </a:rPr>
              <a:t>play</a:t>
            </a:r>
            <a:r>
              <a:rPr lang="fr-FR" sz="2000" dirty="0">
                <a:solidFill>
                  <a:schemeClr val="tx2"/>
                </a:solidFill>
              </a:rPr>
              <a:t> » qui va lancer l’apprentissage de l’algorithme et me retourner 2 </a:t>
            </a:r>
            <a:r>
              <a:rPr lang="fr-FR" sz="2000" dirty="0" err="1">
                <a:solidFill>
                  <a:schemeClr val="tx2"/>
                </a:solidFill>
              </a:rPr>
              <a:t>DataFrames</a:t>
            </a:r>
            <a:r>
              <a:rPr lang="fr-FR" sz="2000" dirty="0">
                <a:solidFill>
                  <a:schemeClr val="tx2"/>
                </a:solidFill>
              </a:rPr>
              <a:t> :</a:t>
            </a:r>
          </a:p>
        </p:txBody>
      </p:sp>
      <p:pic>
        <p:nvPicPr>
          <p:cNvPr id="5" name="Picture 4">
            <a:extLst>
              <a:ext uri="{FF2B5EF4-FFF2-40B4-BE49-F238E27FC236}">
                <a16:creationId xmlns:a16="http://schemas.microsoft.com/office/drawing/2014/main" id="{2CC06A0D-C7AA-463A-9986-B2B59442E543}"/>
              </a:ext>
            </a:extLst>
          </p:cNvPr>
          <p:cNvPicPr>
            <a:picLocks noChangeAspect="1"/>
          </p:cNvPicPr>
          <p:nvPr/>
        </p:nvPicPr>
        <p:blipFill>
          <a:blip r:embed="rId3"/>
          <a:stretch>
            <a:fillRect/>
          </a:stretch>
        </p:blipFill>
        <p:spPr>
          <a:xfrm>
            <a:off x="905739" y="2069472"/>
            <a:ext cx="5474741" cy="2970228"/>
          </a:xfrm>
          <a:prstGeom prst="rect">
            <a:avLst/>
          </a:prstGeom>
        </p:spPr>
      </p:pic>
      <p:sp>
        <p:nvSpPr>
          <p:cNvPr id="11" name="ZoneTexte 10">
            <a:extLst>
              <a:ext uri="{FF2B5EF4-FFF2-40B4-BE49-F238E27FC236}">
                <a16:creationId xmlns:a16="http://schemas.microsoft.com/office/drawing/2014/main" id="{8B64DAC0-2130-43B6-B3F1-ACD8BFE83EFE}"/>
              </a:ext>
            </a:extLst>
          </p:cNvPr>
          <p:cNvSpPr txBox="1"/>
          <p:nvPr/>
        </p:nvSpPr>
        <p:spPr>
          <a:xfrm>
            <a:off x="7071360" y="2613392"/>
            <a:ext cx="4480560" cy="1631216"/>
          </a:xfrm>
          <a:prstGeom prst="rect">
            <a:avLst/>
          </a:prstGeom>
          <a:solidFill>
            <a:schemeClr val="tx2"/>
          </a:solidFill>
        </p:spPr>
        <p:txBody>
          <a:bodyPr wrap="square" rtlCol="0">
            <a:spAutoFit/>
          </a:bodyPr>
          <a:lstStyle/>
          <a:p>
            <a:endParaRPr lang="fr-FR" sz="2000" dirty="0">
              <a:solidFill>
                <a:schemeClr val="bg1"/>
              </a:solidFill>
            </a:endParaRPr>
          </a:p>
          <a:p>
            <a:pPr marL="342900" indent="-342900">
              <a:buFont typeface="Arial" panose="020B0604020202020204" pitchFamily="34" charset="0"/>
              <a:buChar char="•"/>
            </a:pPr>
            <a:r>
              <a:rPr lang="fr-FR" sz="2000" b="1" dirty="0">
                <a:solidFill>
                  <a:schemeClr val="bg1"/>
                </a:solidFill>
              </a:rPr>
              <a:t>Q</a:t>
            </a:r>
            <a:r>
              <a:rPr lang="fr-FR" sz="2000" dirty="0">
                <a:solidFill>
                  <a:schemeClr val="bg1"/>
                </a:solidFill>
              </a:rPr>
              <a:t> : Ma politique d’action finale </a:t>
            </a:r>
          </a:p>
          <a:p>
            <a:pPr marL="342900" indent="-342900">
              <a:buFont typeface="Arial" panose="020B0604020202020204" pitchFamily="34" charset="0"/>
              <a:buChar char="•"/>
            </a:pPr>
            <a:endParaRPr lang="fr-FR" sz="2000" dirty="0">
              <a:solidFill>
                <a:schemeClr val="bg1"/>
              </a:solidFill>
            </a:endParaRPr>
          </a:p>
          <a:p>
            <a:pPr marL="342900" indent="-342900">
              <a:buFont typeface="Arial" panose="020B0604020202020204" pitchFamily="34" charset="0"/>
              <a:buChar char="•"/>
            </a:pPr>
            <a:r>
              <a:rPr lang="fr-FR" sz="2000" b="1" dirty="0" err="1">
                <a:solidFill>
                  <a:schemeClr val="bg1"/>
                </a:solidFill>
              </a:rPr>
              <a:t>Resultats</a:t>
            </a:r>
            <a:r>
              <a:rPr lang="fr-FR" sz="2000" dirty="0">
                <a:solidFill>
                  <a:schemeClr val="bg1"/>
                </a:solidFill>
              </a:rPr>
              <a:t> : Le détails de mes parties </a:t>
            </a:r>
          </a:p>
          <a:p>
            <a:endParaRPr lang="fr-FR" sz="2000" dirty="0">
              <a:solidFill>
                <a:schemeClr val="bg1"/>
              </a:solidFill>
            </a:endParaRPr>
          </a:p>
        </p:txBody>
      </p:sp>
    </p:spTree>
    <p:extLst>
      <p:ext uri="{BB962C8B-B14F-4D97-AF65-F5344CB8AC3E}">
        <p14:creationId xmlns:p14="http://schemas.microsoft.com/office/powerpoint/2010/main" val="296137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888" y="-3707"/>
            <a:ext cx="12183112" cy="642939"/>
          </a:xfrm>
        </p:spPr>
        <p:txBody>
          <a:bodyPr/>
          <a:lstStyle/>
          <a:p>
            <a:r>
              <a:rPr lang="fr-FR" sz="3200" dirty="0"/>
              <a:t>III – Affichage des résultats </a:t>
            </a:r>
            <a:r>
              <a:rPr lang="fr-FR" sz="2800" dirty="0"/>
              <a:t>– Politique d’action</a:t>
            </a:r>
            <a:endParaRPr lang="fr-FR" sz="3200" dirty="0"/>
          </a:p>
        </p:txBody>
      </p:sp>
      <p:sp>
        <p:nvSpPr>
          <p:cNvPr id="4" name="Espace réservé du numéro de diapositive 3"/>
          <p:cNvSpPr>
            <a:spLocks noGrp="1"/>
          </p:cNvSpPr>
          <p:nvPr>
            <p:ph type="sldNum" sz="quarter" idx="12"/>
          </p:nvPr>
        </p:nvSpPr>
        <p:spPr/>
        <p:txBody>
          <a:bodyPr/>
          <a:lstStyle/>
          <a:p>
            <a:fld id="{A1E6A8F0-5E55-4C4D-AC88-66ABFA9341D5}" type="slidenum">
              <a:rPr lang="fr-FR" smtClean="0"/>
              <a:pPr/>
              <a:t>9</a:t>
            </a:fld>
            <a:endParaRPr lang="fr-FR" dirty="0"/>
          </a:p>
        </p:txBody>
      </p:sp>
      <p:sp>
        <p:nvSpPr>
          <p:cNvPr id="17" name="ZoneTexte 10">
            <a:extLst>
              <a:ext uri="{FF2B5EF4-FFF2-40B4-BE49-F238E27FC236}">
                <a16:creationId xmlns:a16="http://schemas.microsoft.com/office/drawing/2014/main" id="{8A25A162-A5FC-4F11-B063-9F3014FA7948}"/>
              </a:ext>
            </a:extLst>
          </p:cNvPr>
          <p:cNvSpPr txBox="1"/>
          <p:nvPr/>
        </p:nvSpPr>
        <p:spPr>
          <a:xfrm>
            <a:off x="557528" y="866479"/>
            <a:ext cx="6036312" cy="400110"/>
          </a:xfrm>
          <a:prstGeom prst="rect">
            <a:avLst/>
          </a:prstGeom>
          <a:noFill/>
        </p:spPr>
        <p:txBody>
          <a:bodyPr wrap="square" rtlCol="0">
            <a:spAutoFit/>
          </a:bodyPr>
          <a:lstStyle/>
          <a:p>
            <a:r>
              <a:rPr lang="fr-FR" sz="2000" dirty="0">
                <a:solidFill>
                  <a:schemeClr val="tx2"/>
                </a:solidFill>
              </a:rPr>
              <a:t>Dans « Q » on y retrouve la politique d’action finale : </a:t>
            </a:r>
          </a:p>
        </p:txBody>
      </p:sp>
      <p:pic>
        <p:nvPicPr>
          <p:cNvPr id="12" name="Picture 11">
            <a:extLst>
              <a:ext uri="{FF2B5EF4-FFF2-40B4-BE49-F238E27FC236}">
                <a16:creationId xmlns:a16="http://schemas.microsoft.com/office/drawing/2014/main" id="{EE0E67AC-81EE-4901-ACDD-AE318816C5B0}"/>
              </a:ext>
            </a:extLst>
          </p:cNvPr>
          <p:cNvPicPr>
            <a:picLocks noChangeAspect="1"/>
          </p:cNvPicPr>
          <p:nvPr/>
        </p:nvPicPr>
        <p:blipFill>
          <a:blip r:embed="rId3"/>
          <a:stretch>
            <a:fillRect/>
          </a:stretch>
        </p:blipFill>
        <p:spPr>
          <a:xfrm>
            <a:off x="557528" y="1397271"/>
            <a:ext cx="1968969" cy="3322188"/>
          </a:xfrm>
          <a:prstGeom prst="rect">
            <a:avLst/>
          </a:prstGeom>
        </p:spPr>
      </p:pic>
      <p:pic>
        <p:nvPicPr>
          <p:cNvPr id="10" name="Picture 9">
            <a:extLst>
              <a:ext uri="{FF2B5EF4-FFF2-40B4-BE49-F238E27FC236}">
                <a16:creationId xmlns:a16="http://schemas.microsoft.com/office/drawing/2014/main" id="{FAF57BD7-EEAE-47A7-B968-3951CF6D19F2}"/>
              </a:ext>
            </a:extLst>
          </p:cNvPr>
          <p:cNvPicPr>
            <a:picLocks noChangeAspect="1"/>
          </p:cNvPicPr>
          <p:nvPr/>
        </p:nvPicPr>
        <p:blipFill rotWithShape="1">
          <a:blip r:embed="rId4"/>
          <a:srcRect l="1" r="-172"/>
          <a:stretch/>
        </p:blipFill>
        <p:spPr>
          <a:xfrm>
            <a:off x="2798318" y="1397270"/>
            <a:ext cx="7808722" cy="3234481"/>
          </a:xfrm>
          <a:prstGeom prst="rect">
            <a:avLst/>
          </a:prstGeom>
        </p:spPr>
      </p:pic>
      <p:sp>
        <p:nvSpPr>
          <p:cNvPr id="6" name="Rectangle 5">
            <a:extLst>
              <a:ext uri="{FF2B5EF4-FFF2-40B4-BE49-F238E27FC236}">
                <a16:creationId xmlns:a16="http://schemas.microsoft.com/office/drawing/2014/main" id="{4CADD51A-E8EA-4E58-9775-D9261ABA170E}"/>
              </a:ext>
            </a:extLst>
          </p:cNvPr>
          <p:cNvSpPr/>
          <p:nvPr/>
        </p:nvSpPr>
        <p:spPr>
          <a:xfrm>
            <a:off x="557528" y="2033618"/>
            <a:ext cx="1968969" cy="274320"/>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0">
            <a:extLst>
              <a:ext uri="{FF2B5EF4-FFF2-40B4-BE49-F238E27FC236}">
                <a16:creationId xmlns:a16="http://schemas.microsoft.com/office/drawing/2014/main" id="{5A5BC208-2813-4FD2-8F3F-3A23E1DEA092}"/>
              </a:ext>
            </a:extLst>
          </p:cNvPr>
          <p:cNvSpPr txBox="1"/>
          <p:nvPr/>
        </p:nvSpPr>
        <p:spPr>
          <a:xfrm>
            <a:off x="2916895" y="1833563"/>
            <a:ext cx="1380785" cy="400110"/>
          </a:xfrm>
          <a:prstGeom prst="rect">
            <a:avLst/>
          </a:prstGeom>
          <a:noFill/>
        </p:spPr>
        <p:txBody>
          <a:bodyPr wrap="square" rtlCol="0">
            <a:spAutoFit/>
          </a:bodyPr>
          <a:lstStyle/>
          <a:p>
            <a:pPr algn="ctr"/>
            <a:r>
              <a:rPr lang="fr-FR" sz="2000" dirty="0">
                <a:solidFill>
                  <a:schemeClr val="tx2"/>
                </a:solidFill>
              </a:rPr>
              <a:t>0</a:t>
            </a:r>
          </a:p>
        </p:txBody>
      </p:sp>
      <p:sp>
        <p:nvSpPr>
          <p:cNvPr id="14" name="ZoneTexte 10">
            <a:extLst>
              <a:ext uri="{FF2B5EF4-FFF2-40B4-BE49-F238E27FC236}">
                <a16:creationId xmlns:a16="http://schemas.microsoft.com/office/drawing/2014/main" id="{ED264CF2-B660-49F5-B473-9A63FD5A21E0}"/>
              </a:ext>
            </a:extLst>
          </p:cNvPr>
          <p:cNvSpPr txBox="1"/>
          <p:nvPr/>
        </p:nvSpPr>
        <p:spPr>
          <a:xfrm>
            <a:off x="4340724" y="1833563"/>
            <a:ext cx="1380785" cy="400110"/>
          </a:xfrm>
          <a:prstGeom prst="rect">
            <a:avLst/>
          </a:prstGeom>
          <a:noFill/>
        </p:spPr>
        <p:txBody>
          <a:bodyPr wrap="square" rtlCol="0">
            <a:spAutoFit/>
          </a:bodyPr>
          <a:lstStyle/>
          <a:p>
            <a:pPr algn="ctr"/>
            <a:r>
              <a:rPr lang="en-US" sz="2000" dirty="0">
                <a:solidFill>
                  <a:schemeClr val="tx2"/>
                </a:solidFill>
              </a:rPr>
              <a:t>1</a:t>
            </a:r>
            <a:endParaRPr lang="fr-FR" sz="2000" dirty="0">
              <a:solidFill>
                <a:schemeClr val="tx2"/>
              </a:solidFill>
            </a:endParaRPr>
          </a:p>
        </p:txBody>
      </p:sp>
      <p:sp>
        <p:nvSpPr>
          <p:cNvPr id="15" name="ZoneTexte 10">
            <a:extLst>
              <a:ext uri="{FF2B5EF4-FFF2-40B4-BE49-F238E27FC236}">
                <a16:creationId xmlns:a16="http://schemas.microsoft.com/office/drawing/2014/main" id="{EA4EB542-2F84-457D-8BEB-67330B743669}"/>
              </a:ext>
            </a:extLst>
          </p:cNvPr>
          <p:cNvSpPr txBox="1"/>
          <p:nvPr/>
        </p:nvSpPr>
        <p:spPr>
          <a:xfrm>
            <a:off x="5764553" y="1833563"/>
            <a:ext cx="1380785" cy="400110"/>
          </a:xfrm>
          <a:prstGeom prst="rect">
            <a:avLst/>
          </a:prstGeom>
          <a:noFill/>
        </p:spPr>
        <p:txBody>
          <a:bodyPr wrap="square" rtlCol="0">
            <a:spAutoFit/>
          </a:bodyPr>
          <a:lstStyle/>
          <a:p>
            <a:pPr algn="ctr"/>
            <a:r>
              <a:rPr lang="fr-FR" sz="2000" dirty="0">
                <a:solidFill>
                  <a:schemeClr val="tx2"/>
                </a:solidFill>
              </a:rPr>
              <a:t>2</a:t>
            </a:r>
          </a:p>
        </p:txBody>
      </p:sp>
      <p:sp>
        <p:nvSpPr>
          <p:cNvPr id="16" name="ZoneTexte 10">
            <a:extLst>
              <a:ext uri="{FF2B5EF4-FFF2-40B4-BE49-F238E27FC236}">
                <a16:creationId xmlns:a16="http://schemas.microsoft.com/office/drawing/2014/main" id="{28ADC6F4-6F38-42C6-A001-94340220C721}"/>
              </a:ext>
            </a:extLst>
          </p:cNvPr>
          <p:cNvSpPr txBox="1"/>
          <p:nvPr/>
        </p:nvSpPr>
        <p:spPr>
          <a:xfrm>
            <a:off x="7145338" y="1833563"/>
            <a:ext cx="1380785" cy="400110"/>
          </a:xfrm>
          <a:prstGeom prst="rect">
            <a:avLst/>
          </a:prstGeom>
          <a:noFill/>
        </p:spPr>
        <p:txBody>
          <a:bodyPr wrap="square" rtlCol="0">
            <a:spAutoFit/>
          </a:bodyPr>
          <a:lstStyle/>
          <a:p>
            <a:pPr algn="ctr"/>
            <a:r>
              <a:rPr lang="en-US" sz="2000" dirty="0">
                <a:solidFill>
                  <a:schemeClr val="tx2"/>
                </a:solidFill>
              </a:rPr>
              <a:t>3</a:t>
            </a:r>
            <a:endParaRPr lang="fr-FR" sz="2000" dirty="0">
              <a:solidFill>
                <a:schemeClr val="tx2"/>
              </a:solidFill>
            </a:endParaRPr>
          </a:p>
        </p:txBody>
      </p:sp>
      <p:sp>
        <p:nvSpPr>
          <p:cNvPr id="18" name="ZoneTexte 10">
            <a:extLst>
              <a:ext uri="{FF2B5EF4-FFF2-40B4-BE49-F238E27FC236}">
                <a16:creationId xmlns:a16="http://schemas.microsoft.com/office/drawing/2014/main" id="{1C9540A8-2B56-4B50-ABF6-87A98F9150D3}"/>
              </a:ext>
            </a:extLst>
          </p:cNvPr>
          <p:cNvSpPr txBox="1"/>
          <p:nvPr/>
        </p:nvSpPr>
        <p:spPr>
          <a:xfrm>
            <a:off x="2916894" y="2497034"/>
            <a:ext cx="1380785" cy="400110"/>
          </a:xfrm>
          <a:prstGeom prst="rect">
            <a:avLst/>
          </a:prstGeom>
          <a:noFill/>
        </p:spPr>
        <p:txBody>
          <a:bodyPr wrap="square" rtlCol="0">
            <a:spAutoFit/>
          </a:bodyPr>
          <a:lstStyle/>
          <a:p>
            <a:pPr algn="ctr"/>
            <a:r>
              <a:rPr lang="fr-FR" sz="2000" dirty="0">
                <a:solidFill>
                  <a:schemeClr val="tx2"/>
                </a:solidFill>
              </a:rPr>
              <a:t>4</a:t>
            </a:r>
          </a:p>
        </p:txBody>
      </p:sp>
      <p:sp>
        <p:nvSpPr>
          <p:cNvPr id="19" name="ZoneTexte 10">
            <a:extLst>
              <a:ext uri="{FF2B5EF4-FFF2-40B4-BE49-F238E27FC236}">
                <a16:creationId xmlns:a16="http://schemas.microsoft.com/office/drawing/2014/main" id="{98EA4976-DE90-49A5-8FD6-8FA7653C11D8}"/>
              </a:ext>
            </a:extLst>
          </p:cNvPr>
          <p:cNvSpPr txBox="1"/>
          <p:nvPr/>
        </p:nvSpPr>
        <p:spPr>
          <a:xfrm>
            <a:off x="2948577" y="2056807"/>
            <a:ext cx="1380785" cy="400110"/>
          </a:xfrm>
          <a:prstGeom prst="rect">
            <a:avLst/>
          </a:prstGeom>
          <a:noFill/>
        </p:spPr>
        <p:txBody>
          <a:bodyPr wrap="square" rtlCol="0">
            <a:spAutoFit/>
          </a:bodyPr>
          <a:lstStyle/>
          <a:p>
            <a:pPr algn="ctr"/>
            <a:r>
              <a:rPr lang="en-US" sz="2000" dirty="0">
                <a:solidFill>
                  <a:schemeClr val="bg2"/>
                </a:solidFill>
              </a:rPr>
              <a:t>2</a:t>
            </a:r>
            <a:endParaRPr lang="fr-FR" sz="2000" dirty="0">
              <a:solidFill>
                <a:schemeClr val="bg2"/>
              </a:solidFill>
            </a:endParaRPr>
          </a:p>
        </p:txBody>
      </p:sp>
      <p:sp>
        <p:nvSpPr>
          <p:cNvPr id="20" name="ZoneTexte 10">
            <a:extLst>
              <a:ext uri="{FF2B5EF4-FFF2-40B4-BE49-F238E27FC236}">
                <a16:creationId xmlns:a16="http://schemas.microsoft.com/office/drawing/2014/main" id="{17AEE94A-79FD-463C-AF0F-2826C27D5D29}"/>
              </a:ext>
            </a:extLst>
          </p:cNvPr>
          <p:cNvSpPr txBox="1"/>
          <p:nvPr/>
        </p:nvSpPr>
        <p:spPr>
          <a:xfrm>
            <a:off x="2177975" y="1682585"/>
            <a:ext cx="1380785" cy="400110"/>
          </a:xfrm>
          <a:prstGeom prst="rect">
            <a:avLst/>
          </a:prstGeom>
          <a:noFill/>
        </p:spPr>
        <p:txBody>
          <a:bodyPr wrap="square" rtlCol="0">
            <a:spAutoFit/>
          </a:bodyPr>
          <a:lstStyle/>
          <a:p>
            <a:pPr algn="ctr"/>
            <a:r>
              <a:rPr lang="en-US" sz="2000" dirty="0">
                <a:solidFill>
                  <a:schemeClr val="bg2"/>
                </a:solidFill>
              </a:rPr>
              <a:t>4</a:t>
            </a:r>
            <a:endParaRPr lang="fr-FR" sz="2000" dirty="0">
              <a:solidFill>
                <a:schemeClr val="bg2"/>
              </a:solidFill>
            </a:endParaRPr>
          </a:p>
        </p:txBody>
      </p:sp>
      <p:sp>
        <p:nvSpPr>
          <p:cNvPr id="21" name="ZoneTexte 10">
            <a:extLst>
              <a:ext uri="{FF2B5EF4-FFF2-40B4-BE49-F238E27FC236}">
                <a16:creationId xmlns:a16="http://schemas.microsoft.com/office/drawing/2014/main" id="{02CF7954-8DCC-4519-B79D-7E3B78861DD1}"/>
              </a:ext>
            </a:extLst>
          </p:cNvPr>
          <p:cNvSpPr txBox="1"/>
          <p:nvPr/>
        </p:nvSpPr>
        <p:spPr>
          <a:xfrm>
            <a:off x="2897856" y="1313985"/>
            <a:ext cx="1380785" cy="400110"/>
          </a:xfrm>
          <a:prstGeom prst="rect">
            <a:avLst/>
          </a:prstGeom>
          <a:noFill/>
        </p:spPr>
        <p:txBody>
          <a:bodyPr wrap="square" rtlCol="0">
            <a:spAutoFit/>
          </a:bodyPr>
          <a:lstStyle/>
          <a:p>
            <a:pPr algn="ctr"/>
            <a:r>
              <a:rPr lang="en-US" sz="2000" dirty="0">
                <a:solidFill>
                  <a:schemeClr val="bg2"/>
                </a:solidFill>
              </a:rPr>
              <a:t>0</a:t>
            </a:r>
            <a:endParaRPr lang="fr-FR" sz="2000" dirty="0">
              <a:solidFill>
                <a:schemeClr val="bg2"/>
              </a:solidFill>
            </a:endParaRPr>
          </a:p>
        </p:txBody>
      </p:sp>
      <p:sp>
        <p:nvSpPr>
          <p:cNvPr id="22" name="ZoneTexte 10">
            <a:extLst>
              <a:ext uri="{FF2B5EF4-FFF2-40B4-BE49-F238E27FC236}">
                <a16:creationId xmlns:a16="http://schemas.microsoft.com/office/drawing/2014/main" id="{465D600B-161E-4FCE-867A-3FA01217A95C}"/>
              </a:ext>
            </a:extLst>
          </p:cNvPr>
          <p:cNvSpPr txBox="1"/>
          <p:nvPr/>
        </p:nvSpPr>
        <p:spPr>
          <a:xfrm>
            <a:off x="3607286" y="1682585"/>
            <a:ext cx="1380785" cy="400110"/>
          </a:xfrm>
          <a:prstGeom prst="rect">
            <a:avLst/>
          </a:prstGeom>
          <a:noFill/>
        </p:spPr>
        <p:txBody>
          <a:bodyPr wrap="square" rtlCol="0">
            <a:spAutoFit/>
          </a:bodyPr>
          <a:lstStyle/>
          <a:p>
            <a:pPr algn="ctr"/>
            <a:r>
              <a:rPr lang="en-US" sz="2000" dirty="0">
                <a:solidFill>
                  <a:schemeClr val="bg2"/>
                </a:solidFill>
              </a:rPr>
              <a:t>1</a:t>
            </a:r>
            <a:endParaRPr lang="fr-FR" sz="2000" dirty="0">
              <a:solidFill>
                <a:schemeClr val="bg2"/>
              </a:solidFill>
            </a:endParaRPr>
          </a:p>
        </p:txBody>
      </p:sp>
      <p:sp>
        <p:nvSpPr>
          <p:cNvPr id="23" name="ZoneTexte 10">
            <a:extLst>
              <a:ext uri="{FF2B5EF4-FFF2-40B4-BE49-F238E27FC236}">
                <a16:creationId xmlns:a16="http://schemas.microsoft.com/office/drawing/2014/main" id="{FB46F611-DC5E-4EA3-BDED-49E7BBF92B68}"/>
              </a:ext>
            </a:extLst>
          </p:cNvPr>
          <p:cNvSpPr txBox="1"/>
          <p:nvPr/>
        </p:nvSpPr>
        <p:spPr>
          <a:xfrm>
            <a:off x="557528" y="5035846"/>
            <a:ext cx="10005137" cy="707886"/>
          </a:xfrm>
          <a:prstGeom prst="rect">
            <a:avLst/>
          </a:prstGeom>
          <a:noFill/>
        </p:spPr>
        <p:txBody>
          <a:bodyPr wrap="square" rtlCol="0">
            <a:spAutoFit/>
          </a:bodyPr>
          <a:lstStyle/>
          <a:p>
            <a:r>
              <a:rPr lang="fr-FR" sz="2000" dirty="0">
                <a:solidFill>
                  <a:schemeClr val="tx2"/>
                </a:solidFill>
              </a:rPr>
              <a:t>Avec les valeurs dans l’encadré rouge, on comprends que dans la case 0, il ne faut surtout pas descendre (action 2) pour ne pas avoir une récompense négative (signifiant une défaite)</a:t>
            </a:r>
          </a:p>
        </p:txBody>
      </p:sp>
    </p:spTree>
    <p:extLst>
      <p:ext uri="{BB962C8B-B14F-4D97-AF65-F5344CB8AC3E}">
        <p14:creationId xmlns:p14="http://schemas.microsoft.com/office/powerpoint/2010/main" val="1565684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p:bldP spid="14" grpId="0"/>
      <p:bldP spid="15" grpId="0"/>
      <p:bldP spid="16" grpId="0"/>
      <p:bldP spid="18" grpId="0"/>
      <p:bldP spid="19" grpId="0"/>
      <p:bldP spid="20" grpId="0"/>
      <p:bldP spid="21" grpId="0"/>
      <p:bldP spid="22" grpId="0"/>
      <p:bldP spid="23" grpId="0"/>
    </p:bldLst>
  </p:timing>
</p:sld>
</file>

<file path=ppt/theme/theme1.xml><?xml version="1.0" encoding="utf-8"?>
<a:theme xmlns:a="http://schemas.openxmlformats.org/drawingml/2006/main" name="Thème MESEA_2020">
  <a:themeElements>
    <a:clrScheme name="MESEA">
      <a:dk1>
        <a:sysClr val="windowText" lastClr="000000"/>
      </a:dk1>
      <a:lt1>
        <a:sysClr val="window" lastClr="FFFFFF"/>
      </a:lt1>
      <a:dk2>
        <a:srgbClr val="004489"/>
      </a:dk2>
      <a:lt2>
        <a:srgbClr val="DC152A"/>
      </a:lt2>
      <a:accent1>
        <a:srgbClr val="C0C4BD"/>
      </a:accent1>
      <a:accent2>
        <a:srgbClr val="F59E43"/>
      </a:accent2>
      <a:accent3>
        <a:srgbClr val="A3D7DE"/>
      </a:accent3>
      <a:accent4>
        <a:srgbClr val="007E6B"/>
      </a:accent4>
      <a:accent5>
        <a:srgbClr val="B4ABA1"/>
      </a:accent5>
      <a:accent6>
        <a:srgbClr val="004489"/>
      </a:accent6>
      <a:hlink>
        <a:srgbClr val="0000FF"/>
      </a:hlink>
      <a:folHlink>
        <a:srgbClr val="0000FF"/>
      </a:folHlink>
    </a:clrScheme>
    <a:fontScheme name="MESEA_2020">
      <a:majorFont>
        <a:latin typeface="Raleway"/>
        <a:ea typeface=""/>
        <a:cs typeface=""/>
      </a:majorFont>
      <a:minorFont>
        <a:latin typeface="Vinci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TotalTime>
  <Words>4751</Words>
  <Application>Microsoft Office PowerPoint</Application>
  <PresentationFormat>Widescreen</PresentationFormat>
  <Paragraphs>354</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Cambria Math</vt:lpstr>
      <vt:lpstr>Raleway</vt:lpstr>
      <vt:lpstr>Times New Roman</vt:lpstr>
      <vt:lpstr>Vinci Sans Light</vt:lpstr>
      <vt:lpstr>Wingdings</vt:lpstr>
      <vt:lpstr>Thème MESEA_2020</vt:lpstr>
      <vt:lpstr>Projet  Reinforcement Learning</vt:lpstr>
      <vt:lpstr>PowerPoint Presentation</vt:lpstr>
      <vt:lpstr>I – Développement du 1er jeu - Environnement</vt:lpstr>
      <vt:lpstr>I – Développement du 1er jeu - Récompense</vt:lpstr>
      <vt:lpstr>I – Développement du 1er jeu – Politique d’action</vt:lpstr>
      <vt:lpstr>II – Q-Learning – Choix d’une action</vt:lpstr>
      <vt:lpstr>II – Q-Learning – Résultat de la nouvelle politique</vt:lpstr>
      <vt:lpstr>II – Q-Learning – Lancement de l’apprentissage</vt:lpstr>
      <vt:lpstr>III – Affichage des résultats – Politique d’action</vt:lpstr>
      <vt:lpstr>III – Affichage des résultats – Politique d’action</vt:lpstr>
      <vt:lpstr>III – Affichage des résultats – Details des parties</vt:lpstr>
      <vt:lpstr>III – Affichage des résultats – Courbe</vt:lpstr>
      <vt:lpstr>IV – Gagner en efficacité – Modifier les récompenses</vt:lpstr>
      <vt:lpstr>IV – Gagner en efficacité – Suivre l’apprentissage</vt:lpstr>
      <vt:lpstr>V – Développement du 2ème Jeu – Environnement 6 par 4</vt:lpstr>
      <vt:lpstr>V – Développement du 2ème Jeu – Environnement aléatoire</vt:lpstr>
      <vt:lpstr>V – Développement du 2ème Jeu – Résultats</vt:lpstr>
      <vt:lpstr>VI – Conclusion</vt:lpstr>
      <vt:lpstr>VII – Deep Q-Learning</vt:lpstr>
      <vt:lpstr>Merci de votre attention</vt:lpstr>
    </vt:vector>
  </TitlesOfParts>
  <Company>VINCI Concessions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TROGER Maxime</dc:creator>
  <cp:lastModifiedBy>Quentin Lachaussee</cp:lastModifiedBy>
  <cp:revision>499</cp:revision>
  <dcterms:created xsi:type="dcterms:W3CDTF">2020-01-13T07:29:13Z</dcterms:created>
  <dcterms:modified xsi:type="dcterms:W3CDTF">2021-12-04T16:29:35Z</dcterms:modified>
</cp:coreProperties>
</file>